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4"/>
  </p:notesMasterIdLst>
  <p:sldIdLst>
    <p:sldId id="256" r:id="rId2"/>
    <p:sldId id="258" r:id="rId3"/>
    <p:sldId id="308" r:id="rId4"/>
    <p:sldId id="309" r:id="rId5"/>
    <p:sldId id="259" r:id="rId6"/>
    <p:sldId id="261" r:id="rId7"/>
    <p:sldId id="314" r:id="rId8"/>
    <p:sldId id="310" r:id="rId9"/>
    <p:sldId id="262" r:id="rId10"/>
    <p:sldId id="313" r:id="rId11"/>
    <p:sldId id="311" r:id="rId12"/>
    <p:sldId id="268" r:id="rId13"/>
  </p:sldIdLst>
  <p:sldSz cx="9144000" cy="5143500" type="screen16x9"/>
  <p:notesSz cx="7315200" cy="9601200"/>
  <p:embeddedFontLst>
    <p:embeddedFont>
      <p:font typeface="Bebas Neue" panose="020B0606020202050201" pitchFamily="34" charset="0"/>
      <p:regular r:id="rId15"/>
    </p:embeddedFont>
    <p:embeddedFont>
      <p:font typeface="Poppins" panose="00000500000000000000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DF13E5C-61BA-414A-A321-1205087E197A}">
  <a:tblStyle styleId="{9DF13E5C-61BA-414A-A321-1205087E197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86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96645" rIns="96645" bIns="9664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p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a7a0f783b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a7a0f783bd_0_0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b086d7286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b086d7286d_0_5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b086d7286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b086d7286d_0_31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b086d7286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b086d7286d_0_31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31245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b086d7286d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b086d7286d_0_49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b086d7286d_0_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b086d7286d_0_679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94952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b086d7286d_0_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b086d7286d_0_679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99068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b086d7286d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b086d7286d_0_148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85025" y="1110100"/>
            <a:ext cx="9776400" cy="3027000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214313" dist="85725" dir="6720000" algn="bl" rotWithShape="0">
              <a:srgbClr val="B7B7B7">
                <a:alpha val="52999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-2252889" flipH="1">
            <a:off x="6997983" y="745941"/>
            <a:ext cx="2148873" cy="3657070"/>
          </a:xfrm>
          <a:custGeom>
            <a:avLst/>
            <a:gdLst/>
            <a:ahLst/>
            <a:cxnLst/>
            <a:rect l="l" t="t" r="r" b="b"/>
            <a:pathLst>
              <a:path w="36973" h="63123" extrusionOk="0">
                <a:moveTo>
                  <a:pt x="27735" y="0"/>
                </a:moveTo>
                <a:cubicBezTo>
                  <a:pt x="26981" y="0"/>
                  <a:pt x="26274" y="231"/>
                  <a:pt x="25680" y="790"/>
                </a:cubicBezTo>
                <a:cubicBezTo>
                  <a:pt x="25680" y="790"/>
                  <a:pt x="24248" y="24330"/>
                  <a:pt x="1" y="53933"/>
                </a:cubicBezTo>
                <a:lnTo>
                  <a:pt x="10976" y="53667"/>
                </a:lnTo>
                <a:lnTo>
                  <a:pt x="13662" y="63123"/>
                </a:lnTo>
                <a:cubicBezTo>
                  <a:pt x="13662" y="63123"/>
                  <a:pt x="34339" y="23164"/>
                  <a:pt x="35665" y="16200"/>
                </a:cubicBezTo>
                <a:cubicBezTo>
                  <a:pt x="36973" y="9255"/>
                  <a:pt x="35806" y="6180"/>
                  <a:pt x="34587" y="4306"/>
                </a:cubicBezTo>
                <a:cubicBezTo>
                  <a:pt x="33637" y="2861"/>
                  <a:pt x="30393" y="0"/>
                  <a:pt x="277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rot="-2252889" flipH="1">
            <a:off x="4711005" y="2031366"/>
            <a:ext cx="4132337" cy="2142111"/>
          </a:xfrm>
          <a:custGeom>
            <a:avLst/>
            <a:gdLst/>
            <a:ahLst/>
            <a:cxnLst/>
            <a:rect l="l" t="t" r="r" b="b"/>
            <a:pathLst>
              <a:path w="71100" h="36974" extrusionOk="0">
                <a:moveTo>
                  <a:pt x="3995" y="1"/>
                </a:moveTo>
                <a:cubicBezTo>
                  <a:pt x="3995" y="1"/>
                  <a:pt x="778" y="1114"/>
                  <a:pt x="160" y="6681"/>
                </a:cubicBezTo>
                <a:cubicBezTo>
                  <a:pt x="160" y="6681"/>
                  <a:pt x="1" y="10163"/>
                  <a:pt x="1167" y="12478"/>
                </a:cubicBezTo>
                <a:cubicBezTo>
                  <a:pt x="2316" y="14793"/>
                  <a:pt x="4260" y="19423"/>
                  <a:pt x="13291" y="25291"/>
                </a:cubicBezTo>
                <a:cubicBezTo>
                  <a:pt x="22285" y="31123"/>
                  <a:pt x="37218" y="36973"/>
                  <a:pt x="47498" y="36973"/>
                </a:cubicBezTo>
                <a:cubicBezTo>
                  <a:pt x="47560" y="36973"/>
                  <a:pt x="47621" y="36973"/>
                  <a:pt x="47683" y="36973"/>
                </a:cubicBezTo>
                <a:cubicBezTo>
                  <a:pt x="57951" y="36884"/>
                  <a:pt x="64596" y="34180"/>
                  <a:pt x="71099" y="29020"/>
                </a:cubicBezTo>
                <a:lnTo>
                  <a:pt x="71099" y="29020"/>
                </a:lnTo>
                <a:cubicBezTo>
                  <a:pt x="71099" y="29020"/>
                  <a:pt x="67237" y="30304"/>
                  <a:pt x="60779" y="30304"/>
                </a:cubicBezTo>
                <a:cubicBezTo>
                  <a:pt x="54673" y="30304"/>
                  <a:pt x="46246" y="29156"/>
                  <a:pt x="36566" y="24690"/>
                </a:cubicBezTo>
                <a:cubicBezTo>
                  <a:pt x="16631" y="15500"/>
                  <a:pt x="3995" y="1"/>
                  <a:pt x="39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-2252889" flipH="1">
            <a:off x="6068398" y="551032"/>
            <a:ext cx="1648634" cy="1415193"/>
          </a:xfrm>
          <a:custGeom>
            <a:avLst/>
            <a:gdLst/>
            <a:ahLst/>
            <a:cxnLst/>
            <a:rect l="l" t="t" r="r" b="b"/>
            <a:pathLst>
              <a:path w="28366" h="24427" extrusionOk="0">
                <a:moveTo>
                  <a:pt x="14414" y="1"/>
                </a:moveTo>
                <a:cubicBezTo>
                  <a:pt x="12520" y="1"/>
                  <a:pt x="10447" y="570"/>
                  <a:pt x="8731" y="1186"/>
                </a:cubicBezTo>
                <a:cubicBezTo>
                  <a:pt x="5727" y="2246"/>
                  <a:pt x="4560" y="3413"/>
                  <a:pt x="2775" y="6046"/>
                </a:cubicBezTo>
                <a:cubicBezTo>
                  <a:pt x="1008" y="8662"/>
                  <a:pt x="1" y="24426"/>
                  <a:pt x="1" y="24426"/>
                </a:cubicBezTo>
                <a:cubicBezTo>
                  <a:pt x="1" y="24426"/>
                  <a:pt x="619" y="17357"/>
                  <a:pt x="11276" y="13221"/>
                </a:cubicBezTo>
                <a:cubicBezTo>
                  <a:pt x="13908" y="12206"/>
                  <a:pt x="16281" y="11824"/>
                  <a:pt x="18363" y="11824"/>
                </a:cubicBezTo>
                <a:cubicBezTo>
                  <a:pt x="24724" y="11824"/>
                  <a:pt x="28366" y="15395"/>
                  <a:pt x="28366" y="15395"/>
                </a:cubicBezTo>
                <a:cubicBezTo>
                  <a:pt x="28366" y="15395"/>
                  <a:pt x="20466" y="3183"/>
                  <a:pt x="18151" y="1186"/>
                </a:cubicBezTo>
                <a:cubicBezTo>
                  <a:pt x="17158" y="322"/>
                  <a:pt x="15837" y="1"/>
                  <a:pt x="1441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2252889" flipH="1">
            <a:off x="3802815" y="2847350"/>
            <a:ext cx="2405648" cy="2620254"/>
          </a:xfrm>
          <a:custGeom>
            <a:avLst/>
            <a:gdLst/>
            <a:ahLst/>
            <a:cxnLst/>
            <a:rect l="l" t="t" r="r" b="b"/>
            <a:pathLst>
              <a:path w="41391" h="45227" extrusionOk="0">
                <a:moveTo>
                  <a:pt x="30274" y="1"/>
                </a:moveTo>
                <a:cubicBezTo>
                  <a:pt x="30274" y="2"/>
                  <a:pt x="40188" y="37362"/>
                  <a:pt x="0" y="45226"/>
                </a:cubicBezTo>
                <a:cubicBezTo>
                  <a:pt x="0" y="45226"/>
                  <a:pt x="6" y="45226"/>
                  <a:pt x="18" y="45226"/>
                </a:cubicBezTo>
                <a:cubicBezTo>
                  <a:pt x="578" y="45226"/>
                  <a:pt x="14012" y="45141"/>
                  <a:pt x="24601" y="37079"/>
                </a:cubicBezTo>
                <a:cubicBezTo>
                  <a:pt x="35417" y="28825"/>
                  <a:pt x="40772" y="20926"/>
                  <a:pt x="41390" y="2793"/>
                </a:cubicBezTo>
                <a:lnTo>
                  <a:pt x="41390" y="2793"/>
                </a:lnTo>
                <a:lnTo>
                  <a:pt x="38404" y="7406"/>
                </a:lnTo>
                <a:lnTo>
                  <a:pt x="3027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-908200" y="1110100"/>
            <a:ext cx="6014700" cy="3027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850825" y="1172663"/>
            <a:ext cx="5158200" cy="250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850825" y="3526538"/>
            <a:ext cx="5109900" cy="4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7"/>
          <p:cNvSpPr/>
          <p:nvPr/>
        </p:nvSpPr>
        <p:spPr>
          <a:xfrm>
            <a:off x="-170225" y="368825"/>
            <a:ext cx="9776400" cy="71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1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8"/>
          <p:cNvSpPr/>
          <p:nvPr/>
        </p:nvSpPr>
        <p:spPr>
          <a:xfrm>
            <a:off x="4845150" y="1733550"/>
            <a:ext cx="3120600" cy="3590700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57150" dist="19050" dir="3960000" algn="bl" rotWithShape="0">
              <a:srgbClr val="999999">
                <a:alpha val="5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8"/>
          <p:cNvSpPr/>
          <p:nvPr/>
        </p:nvSpPr>
        <p:spPr>
          <a:xfrm>
            <a:off x="992675" y="1733550"/>
            <a:ext cx="3120600" cy="3590700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57150" dist="19050" dir="3960000" algn="bl" rotWithShape="0">
              <a:srgbClr val="999999">
                <a:alpha val="5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1_1_1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/>
          <p:nvPr/>
        </p:nvSpPr>
        <p:spPr>
          <a:xfrm>
            <a:off x="-342900" y="1652550"/>
            <a:ext cx="9658500" cy="1838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/>
          <p:nvPr/>
        </p:nvSpPr>
        <p:spPr>
          <a:xfrm rot="-2081476">
            <a:off x="-1787799" y="276191"/>
            <a:ext cx="7085200" cy="1668942"/>
          </a:xfrm>
          <a:custGeom>
            <a:avLst/>
            <a:gdLst/>
            <a:ahLst/>
            <a:cxnLst/>
            <a:rect l="l" t="t" r="r" b="b"/>
            <a:pathLst>
              <a:path w="121463" h="28611" extrusionOk="0">
                <a:moveTo>
                  <a:pt x="1" y="8033"/>
                </a:moveTo>
                <a:lnTo>
                  <a:pt x="1" y="21804"/>
                </a:lnTo>
                <a:cubicBezTo>
                  <a:pt x="954" y="22076"/>
                  <a:pt x="1946" y="22329"/>
                  <a:pt x="2977" y="22582"/>
                </a:cubicBezTo>
                <a:cubicBezTo>
                  <a:pt x="3541" y="22698"/>
                  <a:pt x="4124" y="22834"/>
                  <a:pt x="4708" y="22951"/>
                </a:cubicBezTo>
                <a:cubicBezTo>
                  <a:pt x="5291" y="23068"/>
                  <a:pt x="5894" y="23165"/>
                  <a:pt x="6497" y="23243"/>
                </a:cubicBezTo>
                <a:cubicBezTo>
                  <a:pt x="7703" y="23457"/>
                  <a:pt x="8928" y="23574"/>
                  <a:pt x="10192" y="23690"/>
                </a:cubicBezTo>
                <a:cubicBezTo>
                  <a:pt x="10834" y="23768"/>
                  <a:pt x="11457" y="23807"/>
                  <a:pt x="12098" y="23826"/>
                </a:cubicBezTo>
                <a:lnTo>
                  <a:pt x="13071" y="23865"/>
                </a:lnTo>
                <a:lnTo>
                  <a:pt x="14043" y="23885"/>
                </a:lnTo>
                <a:cubicBezTo>
                  <a:pt x="15346" y="23885"/>
                  <a:pt x="16669" y="23826"/>
                  <a:pt x="17992" y="23729"/>
                </a:cubicBezTo>
                <a:cubicBezTo>
                  <a:pt x="18653" y="23671"/>
                  <a:pt x="19314" y="23593"/>
                  <a:pt x="19995" y="23496"/>
                </a:cubicBezTo>
                <a:cubicBezTo>
                  <a:pt x="20656" y="23418"/>
                  <a:pt x="21317" y="23321"/>
                  <a:pt x="21979" y="23204"/>
                </a:cubicBezTo>
                <a:cubicBezTo>
                  <a:pt x="22659" y="23068"/>
                  <a:pt x="23321" y="22932"/>
                  <a:pt x="23982" y="22776"/>
                </a:cubicBezTo>
                <a:cubicBezTo>
                  <a:pt x="24313" y="22698"/>
                  <a:pt x="24643" y="22620"/>
                  <a:pt x="24974" y="22543"/>
                </a:cubicBezTo>
                <a:lnTo>
                  <a:pt x="25480" y="22426"/>
                </a:lnTo>
                <a:cubicBezTo>
                  <a:pt x="25635" y="22387"/>
                  <a:pt x="25791" y="22329"/>
                  <a:pt x="25966" y="22290"/>
                </a:cubicBezTo>
                <a:cubicBezTo>
                  <a:pt x="26608" y="22095"/>
                  <a:pt x="27269" y="21881"/>
                  <a:pt x="27911" y="21687"/>
                </a:cubicBezTo>
                <a:cubicBezTo>
                  <a:pt x="28572" y="21473"/>
                  <a:pt x="29233" y="21259"/>
                  <a:pt x="29856" y="21006"/>
                </a:cubicBezTo>
                <a:lnTo>
                  <a:pt x="30828" y="20617"/>
                </a:lnTo>
                <a:lnTo>
                  <a:pt x="31781" y="20228"/>
                </a:lnTo>
                <a:cubicBezTo>
                  <a:pt x="32423" y="19975"/>
                  <a:pt x="33065" y="19723"/>
                  <a:pt x="33668" y="19431"/>
                </a:cubicBezTo>
                <a:lnTo>
                  <a:pt x="35535" y="18556"/>
                </a:lnTo>
                <a:lnTo>
                  <a:pt x="36468" y="18108"/>
                </a:lnTo>
                <a:lnTo>
                  <a:pt x="36935" y="17894"/>
                </a:lnTo>
                <a:lnTo>
                  <a:pt x="37383" y="17641"/>
                </a:lnTo>
                <a:cubicBezTo>
                  <a:pt x="38608" y="17000"/>
                  <a:pt x="39814" y="16397"/>
                  <a:pt x="41000" y="15755"/>
                </a:cubicBezTo>
                <a:cubicBezTo>
                  <a:pt x="42187" y="15132"/>
                  <a:pt x="43373" y="14452"/>
                  <a:pt x="44559" y="13849"/>
                </a:cubicBezTo>
                <a:cubicBezTo>
                  <a:pt x="45143" y="13518"/>
                  <a:pt x="45726" y="13188"/>
                  <a:pt x="46310" y="12876"/>
                </a:cubicBezTo>
                <a:cubicBezTo>
                  <a:pt x="46893" y="12565"/>
                  <a:pt x="47477" y="12235"/>
                  <a:pt x="48041" y="11865"/>
                </a:cubicBezTo>
                <a:cubicBezTo>
                  <a:pt x="48333" y="11690"/>
                  <a:pt x="48605" y="11515"/>
                  <a:pt x="48897" y="11340"/>
                </a:cubicBezTo>
                <a:cubicBezTo>
                  <a:pt x="49169" y="11165"/>
                  <a:pt x="49461" y="10990"/>
                  <a:pt x="49752" y="10854"/>
                </a:cubicBezTo>
                <a:cubicBezTo>
                  <a:pt x="50062" y="10718"/>
                  <a:pt x="50372" y="10602"/>
                  <a:pt x="50682" y="10486"/>
                </a:cubicBezTo>
                <a:lnTo>
                  <a:pt x="50682" y="10486"/>
                </a:lnTo>
                <a:cubicBezTo>
                  <a:pt x="50372" y="10602"/>
                  <a:pt x="50062" y="10718"/>
                  <a:pt x="49733" y="10795"/>
                </a:cubicBezTo>
                <a:cubicBezTo>
                  <a:pt x="49072" y="10970"/>
                  <a:pt x="48371" y="11087"/>
                  <a:pt x="47691" y="11106"/>
                </a:cubicBezTo>
                <a:cubicBezTo>
                  <a:pt x="46990" y="11165"/>
                  <a:pt x="46310" y="11262"/>
                  <a:pt x="45629" y="11340"/>
                </a:cubicBezTo>
                <a:cubicBezTo>
                  <a:pt x="45298" y="11379"/>
                  <a:pt x="44948" y="11418"/>
                  <a:pt x="44618" y="11457"/>
                </a:cubicBezTo>
                <a:cubicBezTo>
                  <a:pt x="37167" y="12273"/>
                  <a:pt x="29375" y="13366"/>
                  <a:pt x="21682" y="13366"/>
                </a:cubicBezTo>
                <a:cubicBezTo>
                  <a:pt x="17468" y="13366"/>
                  <a:pt x="13283" y="13038"/>
                  <a:pt x="9200" y="12157"/>
                </a:cubicBezTo>
                <a:cubicBezTo>
                  <a:pt x="8520" y="12021"/>
                  <a:pt x="7839" y="11846"/>
                  <a:pt x="7158" y="11670"/>
                </a:cubicBezTo>
                <a:cubicBezTo>
                  <a:pt x="4396" y="11068"/>
                  <a:pt x="2043" y="9687"/>
                  <a:pt x="1" y="8033"/>
                </a:cubicBezTo>
                <a:close/>
                <a:moveTo>
                  <a:pt x="81105" y="1"/>
                </a:moveTo>
                <a:cubicBezTo>
                  <a:pt x="80735" y="1"/>
                  <a:pt x="80346" y="20"/>
                  <a:pt x="79977" y="40"/>
                </a:cubicBezTo>
                <a:cubicBezTo>
                  <a:pt x="76923" y="195"/>
                  <a:pt x="73908" y="701"/>
                  <a:pt x="70972" y="1576"/>
                </a:cubicBezTo>
                <a:cubicBezTo>
                  <a:pt x="68151" y="2432"/>
                  <a:pt x="65390" y="3521"/>
                  <a:pt x="62725" y="4805"/>
                </a:cubicBezTo>
                <a:cubicBezTo>
                  <a:pt x="62064" y="5097"/>
                  <a:pt x="61422" y="5388"/>
                  <a:pt x="60800" y="5719"/>
                </a:cubicBezTo>
                <a:lnTo>
                  <a:pt x="59847" y="6166"/>
                </a:lnTo>
                <a:cubicBezTo>
                  <a:pt x="59535" y="6322"/>
                  <a:pt x="59224" y="6458"/>
                  <a:pt x="58913" y="6633"/>
                </a:cubicBezTo>
                <a:cubicBezTo>
                  <a:pt x="58291" y="6944"/>
                  <a:pt x="57688" y="7236"/>
                  <a:pt x="57065" y="7528"/>
                </a:cubicBezTo>
                <a:cubicBezTo>
                  <a:pt x="56443" y="7839"/>
                  <a:pt x="55840" y="8131"/>
                  <a:pt x="55237" y="8442"/>
                </a:cubicBezTo>
                <a:cubicBezTo>
                  <a:pt x="54634" y="8734"/>
                  <a:pt x="54051" y="9045"/>
                  <a:pt x="53448" y="9317"/>
                </a:cubicBezTo>
                <a:cubicBezTo>
                  <a:pt x="52845" y="9609"/>
                  <a:pt x="52242" y="9901"/>
                  <a:pt x="51619" y="10134"/>
                </a:cubicBezTo>
                <a:cubicBezTo>
                  <a:pt x="51308" y="10251"/>
                  <a:pt x="50997" y="10387"/>
                  <a:pt x="50686" y="10484"/>
                </a:cubicBezTo>
                <a:cubicBezTo>
                  <a:pt x="50997" y="10387"/>
                  <a:pt x="51308" y="10270"/>
                  <a:pt x="51639" y="10153"/>
                </a:cubicBezTo>
                <a:cubicBezTo>
                  <a:pt x="52281" y="9940"/>
                  <a:pt x="52923" y="9764"/>
                  <a:pt x="53584" y="9589"/>
                </a:cubicBezTo>
                <a:cubicBezTo>
                  <a:pt x="53914" y="9512"/>
                  <a:pt x="54245" y="9434"/>
                  <a:pt x="54576" y="9356"/>
                </a:cubicBezTo>
                <a:cubicBezTo>
                  <a:pt x="54906" y="9278"/>
                  <a:pt x="55237" y="9181"/>
                  <a:pt x="55568" y="9123"/>
                </a:cubicBezTo>
                <a:cubicBezTo>
                  <a:pt x="56073" y="9025"/>
                  <a:pt x="56579" y="8928"/>
                  <a:pt x="57085" y="8850"/>
                </a:cubicBezTo>
                <a:cubicBezTo>
                  <a:pt x="57590" y="8773"/>
                  <a:pt x="58116" y="8695"/>
                  <a:pt x="58621" y="8636"/>
                </a:cubicBezTo>
                <a:cubicBezTo>
                  <a:pt x="61522" y="8281"/>
                  <a:pt x="64395" y="8111"/>
                  <a:pt x="67234" y="8111"/>
                </a:cubicBezTo>
                <a:cubicBezTo>
                  <a:pt x="87694" y="8111"/>
                  <a:pt x="106415" y="16929"/>
                  <a:pt x="121462" y="28611"/>
                </a:cubicBezTo>
                <a:lnTo>
                  <a:pt x="121462" y="13499"/>
                </a:lnTo>
                <a:cubicBezTo>
                  <a:pt x="118681" y="11340"/>
                  <a:pt x="115725" y="9395"/>
                  <a:pt x="112652" y="7664"/>
                </a:cubicBezTo>
                <a:cubicBezTo>
                  <a:pt x="110395" y="6400"/>
                  <a:pt x="108081" y="5291"/>
                  <a:pt x="105669" y="4319"/>
                </a:cubicBezTo>
                <a:cubicBezTo>
                  <a:pt x="103102" y="3268"/>
                  <a:pt x="100437" y="2432"/>
                  <a:pt x="97734" y="1771"/>
                </a:cubicBezTo>
                <a:cubicBezTo>
                  <a:pt x="94875" y="1071"/>
                  <a:pt x="91977" y="584"/>
                  <a:pt x="89040" y="312"/>
                </a:cubicBezTo>
                <a:lnTo>
                  <a:pt x="87931" y="195"/>
                </a:lnTo>
                <a:lnTo>
                  <a:pt x="86803" y="118"/>
                </a:lnTo>
                <a:cubicBezTo>
                  <a:pt x="86414" y="98"/>
                  <a:pt x="86045" y="79"/>
                  <a:pt x="85675" y="59"/>
                </a:cubicBezTo>
                <a:lnTo>
                  <a:pt x="84528" y="20"/>
                </a:lnTo>
                <a:cubicBezTo>
                  <a:pt x="84158" y="20"/>
                  <a:pt x="83769" y="1"/>
                  <a:pt x="83400" y="1"/>
                </a:cubicBezTo>
                <a:close/>
              </a:path>
            </a:pathLst>
          </a:custGeom>
          <a:solidFill>
            <a:srgbClr val="A560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/>
          <p:nvPr/>
        </p:nvSpPr>
        <p:spPr>
          <a:xfrm>
            <a:off x="936750" y="1047750"/>
            <a:ext cx="3314700" cy="4242300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99999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4854500" y="1047750"/>
            <a:ext cx="3314700" cy="4242300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99999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5069450" y="2275763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7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2"/>
          </p:nvPr>
        </p:nvSpPr>
        <p:spPr>
          <a:xfrm>
            <a:off x="5069400" y="2580925"/>
            <a:ext cx="28848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3"/>
          </p:nvPr>
        </p:nvSpPr>
        <p:spPr>
          <a:xfrm>
            <a:off x="1189738" y="2275763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7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4"/>
          </p:nvPr>
        </p:nvSpPr>
        <p:spPr>
          <a:xfrm>
            <a:off x="1189800" y="2580925"/>
            <a:ext cx="28848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/>
          <p:nvPr/>
        </p:nvSpPr>
        <p:spPr>
          <a:xfrm flipH="1">
            <a:off x="-170400" y="368825"/>
            <a:ext cx="9516600" cy="710400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99999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540000" y="36882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/>
          <p:nvPr/>
        </p:nvSpPr>
        <p:spPr>
          <a:xfrm flipH="1">
            <a:off x="483155" y="206401"/>
            <a:ext cx="961246" cy="1242582"/>
          </a:xfrm>
          <a:custGeom>
            <a:avLst/>
            <a:gdLst/>
            <a:ahLst/>
            <a:cxnLst/>
            <a:rect l="l" t="t" r="r" b="b"/>
            <a:pathLst>
              <a:path w="6045" h="7814" extrusionOk="0">
                <a:moveTo>
                  <a:pt x="4166" y="600"/>
                </a:moveTo>
                <a:cubicBezTo>
                  <a:pt x="4468" y="600"/>
                  <a:pt x="4767" y="671"/>
                  <a:pt x="5037" y="815"/>
                </a:cubicBezTo>
                <a:cubicBezTo>
                  <a:pt x="5320" y="956"/>
                  <a:pt x="5550" y="1186"/>
                  <a:pt x="5691" y="1468"/>
                </a:cubicBezTo>
                <a:cubicBezTo>
                  <a:pt x="5585" y="1663"/>
                  <a:pt x="5461" y="1840"/>
                  <a:pt x="5302" y="1999"/>
                </a:cubicBezTo>
                <a:lnTo>
                  <a:pt x="5214" y="2087"/>
                </a:lnTo>
                <a:cubicBezTo>
                  <a:pt x="4772" y="2370"/>
                  <a:pt x="4313" y="2617"/>
                  <a:pt x="3836" y="2829"/>
                </a:cubicBezTo>
                <a:cubicBezTo>
                  <a:pt x="3747" y="2405"/>
                  <a:pt x="3712" y="1981"/>
                  <a:pt x="3729" y="1557"/>
                </a:cubicBezTo>
                <a:cubicBezTo>
                  <a:pt x="3783" y="1221"/>
                  <a:pt x="3906" y="903"/>
                  <a:pt x="4065" y="602"/>
                </a:cubicBezTo>
                <a:cubicBezTo>
                  <a:pt x="4099" y="601"/>
                  <a:pt x="4132" y="600"/>
                  <a:pt x="4166" y="600"/>
                </a:cubicBezTo>
                <a:close/>
                <a:moveTo>
                  <a:pt x="4851" y="0"/>
                </a:moveTo>
                <a:cubicBezTo>
                  <a:pt x="4698" y="0"/>
                  <a:pt x="4544" y="36"/>
                  <a:pt x="4401" y="108"/>
                </a:cubicBezTo>
                <a:cubicBezTo>
                  <a:pt x="4383" y="125"/>
                  <a:pt x="3995" y="408"/>
                  <a:pt x="3924" y="461"/>
                </a:cubicBezTo>
                <a:cubicBezTo>
                  <a:pt x="3500" y="744"/>
                  <a:pt x="2899" y="1186"/>
                  <a:pt x="2793" y="1504"/>
                </a:cubicBezTo>
                <a:cubicBezTo>
                  <a:pt x="2775" y="1575"/>
                  <a:pt x="2810" y="2317"/>
                  <a:pt x="2881" y="3271"/>
                </a:cubicBezTo>
                <a:cubicBezTo>
                  <a:pt x="1503" y="3872"/>
                  <a:pt x="53" y="4455"/>
                  <a:pt x="53" y="4455"/>
                </a:cubicBezTo>
                <a:lnTo>
                  <a:pt x="0" y="6081"/>
                </a:lnTo>
                <a:cubicBezTo>
                  <a:pt x="0" y="6081"/>
                  <a:pt x="1485" y="5286"/>
                  <a:pt x="2952" y="4455"/>
                </a:cubicBezTo>
                <a:cubicBezTo>
                  <a:pt x="3076" y="6099"/>
                  <a:pt x="3199" y="7813"/>
                  <a:pt x="3199" y="7813"/>
                </a:cubicBezTo>
                <a:lnTo>
                  <a:pt x="4666" y="6788"/>
                </a:lnTo>
                <a:cubicBezTo>
                  <a:pt x="4666" y="6788"/>
                  <a:pt x="4295" y="5268"/>
                  <a:pt x="4030" y="3854"/>
                </a:cubicBezTo>
                <a:cubicBezTo>
                  <a:pt x="4914" y="3342"/>
                  <a:pt x="5621" y="2900"/>
                  <a:pt x="5727" y="2776"/>
                </a:cubicBezTo>
                <a:cubicBezTo>
                  <a:pt x="6045" y="2405"/>
                  <a:pt x="5956" y="938"/>
                  <a:pt x="5939" y="903"/>
                </a:cubicBezTo>
                <a:cubicBezTo>
                  <a:pt x="5939" y="903"/>
                  <a:pt x="5974" y="479"/>
                  <a:pt x="5391" y="161"/>
                </a:cubicBezTo>
                <a:cubicBezTo>
                  <a:pt x="5226" y="54"/>
                  <a:pt x="5039" y="0"/>
                  <a:pt x="48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/>
          <p:nvPr/>
        </p:nvSpPr>
        <p:spPr>
          <a:xfrm rot="2700000">
            <a:off x="130110" y="1364756"/>
            <a:ext cx="8618851" cy="2410727"/>
          </a:xfrm>
          <a:custGeom>
            <a:avLst/>
            <a:gdLst/>
            <a:ahLst/>
            <a:cxnLst/>
            <a:rect l="l" t="t" r="r" b="b"/>
            <a:pathLst>
              <a:path w="121482" h="33979" extrusionOk="0">
                <a:moveTo>
                  <a:pt x="71117" y="21375"/>
                </a:moveTo>
                <a:cubicBezTo>
                  <a:pt x="71003" y="21423"/>
                  <a:pt x="70890" y="21474"/>
                  <a:pt x="70777" y="21531"/>
                </a:cubicBezTo>
                <a:cubicBezTo>
                  <a:pt x="70890" y="21481"/>
                  <a:pt x="71004" y="21429"/>
                  <a:pt x="71117" y="21375"/>
                </a:cubicBezTo>
                <a:close/>
                <a:moveTo>
                  <a:pt x="107419" y="5641"/>
                </a:moveTo>
                <a:cubicBezTo>
                  <a:pt x="106116" y="5641"/>
                  <a:pt x="104794" y="5718"/>
                  <a:pt x="103471" y="5816"/>
                </a:cubicBezTo>
                <a:cubicBezTo>
                  <a:pt x="102810" y="5893"/>
                  <a:pt x="102148" y="5991"/>
                  <a:pt x="101468" y="6088"/>
                </a:cubicBezTo>
                <a:cubicBezTo>
                  <a:pt x="100806" y="6185"/>
                  <a:pt x="100145" y="6302"/>
                  <a:pt x="99484" y="6438"/>
                </a:cubicBezTo>
                <a:cubicBezTo>
                  <a:pt x="98803" y="6594"/>
                  <a:pt x="98142" y="6769"/>
                  <a:pt x="97481" y="6944"/>
                </a:cubicBezTo>
                <a:cubicBezTo>
                  <a:pt x="97150" y="7041"/>
                  <a:pt x="96819" y="7119"/>
                  <a:pt x="96489" y="7216"/>
                </a:cubicBezTo>
                <a:lnTo>
                  <a:pt x="96003" y="7372"/>
                </a:lnTo>
                <a:cubicBezTo>
                  <a:pt x="95847" y="7430"/>
                  <a:pt x="95672" y="7488"/>
                  <a:pt x="95516" y="7547"/>
                </a:cubicBezTo>
                <a:cubicBezTo>
                  <a:pt x="94855" y="7761"/>
                  <a:pt x="94213" y="8013"/>
                  <a:pt x="93552" y="8266"/>
                </a:cubicBezTo>
                <a:cubicBezTo>
                  <a:pt x="92891" y="8519"/>
                  <a:pt x="92249" y="8753"/>
                  <a:pt x="91607" y="9064"/>
                </a:cubicBezTo>
                <a:lnTo>
                  <a:pt x="90634" y="9511"/>
                </a:lnTo>
                <a:lnTo>
                  <a:pt x="89681" y="9978"/>
                </a:lnTo>
                <a:cubicBezTo>
                  <a:pt x="89040" y="10289"/>
                  <a:pt x="88398" y="10581"/>
                  <a:pt x="87775" y="10950"/>
                </a:cubicBezTo>
                <a:lnTo>
                  <a:pt x="85928" y="12001"/>
                </a:lnTo>
                <a:lnTo>
                  <a:pt x="84994" y="12487"/>
                </a:lnTo>
                <a:lnTo>
                  <a:pt x="84527" y="12759"/>
                </a:lnTo>
                <a:lnTo>
                  <a:pt x="84080" y="13031"/>
                </a:lnTo>
                <a:cubicBezTo>
                  <a:pt x="82855" y="13790"/>
                  <a:pt x="81649" y="14510"/>
                  <a:pt x="80462" y="15268"/>
                </a:cubicBezTo>
                <a:cubicBezTo>
                  <a:pt x="79276" y="16027"/>
                  <a:pt x="78090" y="16805"/>
                  <a:pt x="76903" y="17544"/>
                </a:cubicBezTo>
                <a:cubicBezTo>
                  <a:pt x="76320" y="17933"/>
                  <a:pt x="75736" y="18322"/>
                  <a:pt x="75153" y="18711"/>
                </a:cubicBezTo>
                <a:cubicBezTo>
                  <a:pt x="74569" y="19080"/>
                  <a:pt x="73986" y="19469"/>
                  <a:pt x="73422" y="19897"/>
                </a:cubicBezTo>
                <a:cubicBezTo>
                  <a:pt x="73130" y="20091"/>
                  <a:pt x="72858" y="20305"/>
                  <a:pt x="72566" y="20519"/>
                </a:cubicBezTo>
                <a:cubicBezTo>
                  <a:pt x="72294" y="20733"/>
                  <a:pt x="72002" y="20928"/>
                  <a:pt x="71691" y="21083"/>
                </a:cubicBezTo>
                <a:cubicBezTo>
                  <a:pt x="71506" y="21182"/>
                  <a:pt x="71313" y="21281"/>
                  <a:pt x="71117" y="21375"/>
                </a:cubicBezTo>
                <a:lnTo>
                  <a:pt x="71117" y="21375"/>
                </a:lnTo>
                <a:cubicBezTo>
                  <a:pt x="71317" y="21290"/>
                  <a:pt x="71519" y="21216"/>
                  <a:pt x="71730" y="21142"/>
                </a:cubicBezTo>
                <a:cubicBezTo>
                  <a:pt x="72391" y="20947"/>
                  <a:pt x="73072" y="20831"/>
                  <a:pt x="73772" y="20792"/>
                </a:cubicBezTo>
                <a:cubicBezTo>
                  <a:pt x="74472" y="20733"/>
                  <a:pt x="75153" y="20617"/>
                  <a:pt x="75834" y="20519"/>
                </a:cubicBezTo>
                <a:cubicBezTo>
                  <a:pt x="76184" y="20461"/>
                  <a:pt x="76514" y="20422"/>
                  <a:pt x="76864" y="20364"/>
                </a:cubicBezTo>
                <a:cubicBezTo>
                  <a:pt x="84305" y="19398"/>
                  <a:pt x="92086" y="18108"/>
                  <a:pt x="99768" y="18108"/>
                </a:cubicBezTo>
                <a:cubicBezTo>
                  <a:pt x="103993" y="18108"/>
                  <a:pt x="108189" y="18498"/>
                  <a:pt x="112282" y="19547"/>
                </a:cubicBezTo>
                <a:cubicBezTo>
                  <a:pt x="112943" y="19722"/>
                  <a:pt x="113624" y="19916"/>
                  <a:pt x="114304" y="20111"/>
                </a:cubicBezTo>
                <a:cubicBezTo>
                  <a:pt x="117066" y="20831"/>
                  <a:pt x="119400" y="22484"/>
                  <a:pt x="121481" y="24448"/>
                </a:cubicBezTo>
                <a:lnTo>
                  <a:pt x="121481" y="8111"/>
                </a:lnTo>
                <a:cubicBezTo>
                  <a:pt x="120509" y="7780"/>
                  <a:pt x="119517" y="7469"/>
                  <a:pt x="118486" y="7197"/>
                </a:cubicBezTo>
                <a:cubicBezTo>
                  <a:pt x="117922" y="7041"/>
                  <a:pt x="117338" y="6885"/>
                  <a:pt x="116755" y="6749"/>
                </a:cubicBezTo>
                <a:cubicBezTo>
                  <a:pt x="116171" y="6613"/>
                  <a:pt x="115569" y="6496"/>
                  <a:pt x="114966" y="6399"/>
                </a:cubicBezTo>
                <a:cubicBezTo>
                  <a:pt x="113760" y="6146"/>
                  <a:pt x="112534" y="6010"/>
                  <a:pt x="111270" y="5855"/>
                </a:cubicBezTo>
                <a:cubicBezTo>
                  <a:pt x="110648" y="5777"/>
                  <a:pt x="110006" y="5738"/>
                  <a:pt x="109364" y="5718"/>
                </a:cubicBezTo>
                <a:lnTo>
                  <a:pt x="108392" y="5660"/>
                </a:lnTo>
                <a:lnTo>
                  <a:pt x="107419" y="5641"/>
                </a:lnTo>
                <a:close/>
                <a:moveTo>
                  <a:pt x="0" y="0"/>
                </a:moveTo>
                <a:lnTo>
                  <a:pt x="0" y="17952"/>
                </a:lnTo>
                <a:cubicBezTo>
                  <a:pt x="2743" y="20480"/>
                  <a:pt x="5699" y="22795"/>
                  <a:pt x="8811" y="24857"/>
                </a:cubicBezTo>
                <a:cubicBezTo>
                  <a:pt x="11028" y="26354"/>
                  <a:pt x="13362" y="27677"/>
                  <a:pt x="15774" y="28844"/>
                </a:cubicBezTo>
                <a:cubicBezTo>
                  <a:pt x="18341" y="30069"/>
                  <a:pt x="21006" y="31080"/>
                  <a:pt x="23729" y="31878"/>
                </a:cubicBezTo>
                <a:cubicBezTo>
                  <a:pt x="26568" y="32695"/>
                  <a:pt x="29466" y="33278"/>
                  <a:pt x="32403" y="33609"/>
                </a:cubicBezTo>
                <a:lnTo>
                  <a:pt x="33531" y="33745"/>
                </a:lnTo>
                <a:lnTo>
                  <a:pt x="34659" y="33823"/>
                </a:lnTo>
                <a:cubicBezTo>
                  <a:pt x="35048" y="33862"/>
                  <a:pt x="35418" y="33881"/>
                  <a:pt x="35787" y="33901"/>
                </a:cubicBezTo>
                <a:lnTo>
                  <a:pt x="36935" y="33959"/>
                </a:lnTo>
                <a:cubicBezTo>
                  <a:pt x="37304" y="33959"/>
                  <a:pt x="37693" y="33978"/>
                  <a:pt x="38063" y="33978"/>
                </a:cubicBezTo>
                <a:lnTo>
                  <a:pt x="40358" y="33978"/>
                </a:lnTo>
                <a:cubicBezTo>
                  <a:pt x="40727" y="33978"/>
                  <a:pt x="41116" y="33959"/>
                  <a:pt x="41486" y="33939"/>
                </a:cubicBezTo>
                <a:cubicBezTo>
                  <a:pt x="44559" y="33745"/>
                  <a:pt x="47593" y="33123"/>
                  <a:pt x="50491" y="32111"/>
                </a:cubicBezTo>
                <a:cubicBezTo>
                  <a:pt x="53350" y="31080"/>
                  <a:pt x="56112" y="29797"/>
                  <a:pt x="58738" y="28299"/>
                </a:cubicBezTo>
                <a:cubicBezTo>
                  <a:pt x="59399" y="27930"/>
                  <a:pt x="60041" y="27579"/>
                  <a:pt x="60663" y="27210"/>
                </a:cubicBezTo>
                <a:lnTo>
                  <a:pt x="61616" y="26665"/>
                </a:lnTo>
                <a:cubicBezTo>
                  <a:pt x="61927" y="26471"/>
                  <a:pt x="62238" y="26315"/>
                  <a:pt x="62550" y="26121"/>
                </a:cubicBezTo>
                <a:cubicBezTo>
                  <a:pt x="63172" y="25751"/>
                  <a:pt x="63775" y="25382"/>
                  <a:pt x="64397" y="25032"/>
                </a:cubicBezTo>
                <a:cubicBezTo>
                  <a:pt x="65000" y="24662"/>
                  <a:pt x="65623" y="24312"/>
                  <a:pt x="66226" y="23962"/>
                </a:cubicBezTo>
                <a:cubicBezTo>
                  <a:pt x="66848" y="23612"/>
                  <a:pt x="67412" y="23242"/>
                  <a:pt x="68015" y="22912"/>
                </a:cubicBezTo>
                <a:cubicBezTo>
                  <a:pt x="68618" y="22581"/>
                  <a:pt x="69221" y="22231"/>
                  <a:pt x="69843" y="21939"/>
                </a:cubicBezTo>
                <a:cubicBezTo>
                  <a:pt x="70154" y="21803"/>
                  <a:pt x="70465" y="21667"/>
                  <a:pt x="70776" y="21531"/>
                </a:cubicBezTo>
                <a:lnTo>
                  <a:pt x="70776" y="21531"/>
                </a:lnTo>
                <a:cubicBezTo>
                  <a:pt x="70465" y="21667"/>
                  <a:pt x="70135" y="21784"/>
                  <a:pt x="69824" y="21920"/>
                </a:cubicBezTo>
                <a:cubicBezTo>
                  <a:pt x="69182" y="22153"/>
                  <a:pt x="68540" y="22386"/>
                  <a:pt x="67879" y="22581"/>
                </a:cubicBezTo>
                <a:cubicBezTo>
                  <a:pt x="67548" y="22678"/>
                  <a:pt x="67217" y="22775"/>
                  <a:pt x="66887" y="22873"/>
                </a:cubicBezTo>
                <a:cubicBezTo>
                  <a:pt x="66556" y="22970"/>
                  <a:pt x="66226" y="23067"/>
                  <a:pt x="65875" y="23145"/>
                </a:cubicBezTo>
                <a:cubicBezTo>
                  <a:pt x="65389" y="23262"/>
                  <a:pt x="64884" y="23398"/>
                  <a:pt x="64378" y="23476"/>
                </a:cubicBezTo>
                <a:cubicBezTo>
                  <a:pt x="63872" y="23553"/>
                  <a:pt x="63347" y="23651"/>
                  <a:pt x="62841" y="23709"/>
                </a:cubicBezTo>
                <a:cubicBezTo>
                  <a:pt x="59931" y="24135"/>
                  <a:pt x="57049" y="24338"/>
                  <a:pt x="54201" y="24338"/>
                </a:cubicBezTo>
                <a:cubicBezTo>
                  <a:pt x="33752" y="24338"/>
                  <a:pt x="15040" y="13862"/>
                  <a:pt x="0" y="0"/>
                </a:cubicBezTo>
                <a:close/>
              </a:path>
            </a:pathLst>
          </a:custGeom>
          <a:solidFill>
            <a:srgbClr val="A560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7"/>
          <p:cNvSpPr/>
          <p:nvPr/>
        </p:nvSpPr>
        <p:spPr>
          <a:xfrm>
            <a:off x="-87775" y="1839525"/>
            <a:ext cx="9423300" cy="1502400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99999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633775" y="2160600"/>
            <a:ext cx="43842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5352300" y="2236500"/>
            <a:ext cx="32739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/>
          <p:nvPr/>
        </p:nvSpPr>
        <p:spPr>
          <a:xfrm>
            <a:off x="-170225" y="368825"/>
            <a:ext cx="9776400" cy="710400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99999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/>
          </p:nvPr>
        </p:nvSpPr>
        <p:spPr>
          <a:xfrm>
            <a:off x="540000" y="368825"/>
            <a:ext cx="336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4914075" y="1917775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7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2"/>
          </p:nvPr>
        </p:nvSpPr>
        <p:spPr>
          <a:xfrm>
            <a:off x="5113363" y="222293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3"/>
          </p:nvPr>
        </p:nvSpPr>
        <p:spPr>
          <a:xfrm>
            <a:off x="1345188" y="1917775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7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4"/>
          </p:nvPr>
        </p:nvSpPr>
        <p:spPr>
          <a:xfrm>
            <a:off x="1544588" y="222293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5"/>
          </p:nvPr>
        </p:nvSpPr>
        <p:spPr>
          <a:xfrm>
            <a:off x="4914075" y="3819652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7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6"/>
          </p:nvPr>
        </p:nvSpPr>
        <p:spPr>
          <a:xfrm>
            <a:off x="5113363" y="41248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7"/>
          </p:nvPr>
        </p:nvSpPr>
        <p:spPr>
          <a:xfrm>
            <a:off x="1345188" y="3819650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7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8"/>
          </p:nvPr>
        </p:nvSpPr>
        <p:spPr>
          <a:xfrm>
            <a:off x="1544588" y="41248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9" hasCustomPrompt="1"/>
          </p:nvPr>
        </p:nvSpPr>
        <p:spPr>
          <a:xfrm>
            <a:off x="2267950" y="126476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13" hasCustomPrompt="1"/>
          </p:nvPr>
        </p:nvSpPr>
        <p:spPr>
          <a:xfrm>
            <a:off x="5836838" y="126476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14" hasCustomPrompt="1"/>
          </p:nvPr>
        </p:nvSpPr>
        <p:spPr>
          <a:xfrm>
            <a:off x="2267950" y="3164775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15" hasCustomPrompt="1"/>
          </p:nvPr>
        </p:nvSpPr>
        <p:spPr>
          <a:xfrm>
            <a:off x="5836838" y="3164775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sz="4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/>
          <p:nvPr/>
        </p:nvSpPr>
        <p:spPr>
          <a:xfrm rot="-518302">
            <a:off x="-231824" y="3314370"/>
            <a:ext cx="9699007" cy="1510316"/>
          </a:xfrm>
          <a:custGeom>
            <a:avLst/>
            <a:gdLst/>
            <a:ahLst/>
            <a:cxnLst/>
            <a:rect l="l" t="t" r="r" b="b"/>
            <a:pathLst>
              <a:path w="121676" h="20435" extrusionOk="0">
                <a:moveTo>
                  <a:pt x="121676" y="1"/>
                </a:moveTo>
                <a:lnTo>
                  <a:pt x="121501" y="117"/>
                </a:lnTo>
                <a:cubicBezTo>
                  <a:pt x="120645" y="662"/>
                  <a:pt x="119381" y="1440"/>
                  <a:pt x="117805" y="2432"/>
                </a:cubicBezTo>
                <a:lnTo>
                  <a:pt x="116541" y="3190"/>
                </a:lnTo>
                <a:cubicBezTo>
                  <a:pt x="116327" y="3327"/>
                  <a:pt x="116094" y="3463"/>
                  <a:pt x="115861" y="3599"/>
                </a:cubicBezTo>
                <a:lnTo>
                  <a:pt x="115141" y="4007"/>
                </a:lnTo>
                <a:cubicBezTo>
                  <a:pt x="114655" y="4299"/>
                  <a:pt x="114168" y="4591"/>
                  <a:pt x="113643" y="4902"/>
                </a:cubicBezTo>
                <a:lnTo>
                  <a:pt x="112010" y="5816"/>
                </a:lnTo>
                <a:cubicBezTo>
                  <a:pt x="109753" y="7061"/>
                  <a:pt x="107167" y="8383"/>
                  <a:pt x="104308" y="9667"/>
                </a:cubicBezTo>
                <a:cubicBezTo>
                  <a:pt x="103588" y="9998"/>
                  <a:pt x="102849" y="10309"/>
                  <a:pt x="102110" y="10620"/>
                </a:cubicBezTo>
                <a:cubicBezTo>
                  <a:pt x="101740" y="10795"/>
                  <a:pt x="101351" y="10931"/>
                  <a:pt x="100962" y="11087"/>
                </a:cubicBezTo>
                <a:lnTo>
                  <a:pt x="99795" y="11554"/>
                </a:lnTo>
                <a:cubicBezTo>
                  <a:pt x="98220" y="12118"/>
                  <a:pt x="96586" y="12721"/>
                  <a:pt x="94875" y="13226"/>
                </a:cubicBezTo>
                <a:lnTo>
                  <a:pt x="94233" y="13421"/>
                </a:lnTo>
                <a:lnTo>
                  <a:pt x="93591" y="13596"/>
                </a:lnTo>
                <a:cubicBezTo>
                  <a:pt x="93163" y="13732"/>
                  <a:pt x="92735" y="13849"/>
                  <a:pt x="92288" y="13965"/>
                </a:cubicBezTo>
                <a:cubicBezTo>
                  <a:pt x="91413" y="14179"/>
                  <a:pt x="90518" y="14413"/>
                  <a:pt x="89604" y="14607"/>
                </a:cubicBezTo>
                <a:cubicBezTo>
                  <a:pt x="87795" y="15016"/>
                  <a:pt x="85928" y="15385"/>
                  <a:pt x="84022" y="15638"/>
                </a:cubicBezTo>
                <a:cubicBezTo>
                  <a:pt x="81305" y="16013"/>
                  <a:pt x="78569" y="16203"/>
                  <a:pt x="75828" y="16203"/>
                </a:cubicBezTo>
                <a:cubicBezTo>
                  <a:pt x="74586" y="16203"/>
                  <a:pt x="73343" y="16164"/>
                  <a:pt x="72099" y="16085"/>
                </a:cubicBezTo>
                <a:cubicBezTo>
                  <a:pt x="70057" y="15969"/>
                  <a:pt x="68015" y="15735"/>
                  <a:pt x="65934" y="15444"/>
                </a:cubicBezTo>
                <a:cubicBezTo>
                  <a:pt x="63872" y="15171"/>
                  <a:pt x="61791" y="14821"/>
                  <a:pt x="59710" y="14393"/>
                </a:cubicBezTo>
                <a:cubicBezTo>
                  <a:pt x="57649" y="13965"/>
                  <a:pt x="55587" y="13460"/>
                  <a:pt x="53525" y="12896"/>
                </a:cubicBezTo>
                <a:cubicBezTo>
                  <a:pt x="51464" y="12312"/>
                  <a:pt x="49460" y="11670"/>
                  <a:pt x="47477" y="10931"/>
                </a:cubicBezTo>
                <a:cubicBezTo>
                  <a:pt x="45493" y="10212"/>
                  <a:pt x="43548" y="9434"/>
                  <a:pt x="41642" y="8636"/>
                </a:cubicBezTo>
                <a:cubicBezTo>
                  <a:pt x="39736" y="7819"/>
                  <a:pt x="37869" y="6983"/>
                  <a:pt x="36021" y="6147"/>
                </a:cubicBezTo>
                <a:cubicBezTo>
                  <a:pt x="34173" y="5310"/>
                  <a:pt x="32325" y="4494"/>
                  <a:pt x="30478" y="3793"/>
                </a:cubicBezTo>
                <a:cubicBezTo>
                  <a:pt x="29544" y="3443"/>
                  <a:pt x="28630" y="3093"/>
                  <a:pt x="27697" y="2801"/>
                </a:cubicBezTo>
                <a:cubicBezTo>
                  <a:pt x="26744" y="2510"/>
                  <a:pt x="25810" y="2257"/>
                  <a:pt x="24837" y="2043"/>
                </a:cubicBezTo>
                <a:cubicBezTo>
                  <a:pt x="24585" y="1985"/>
                  <a:pt x="24371" y="1946"/>
                  <a:pt x="24137" y="1907"/>
                </a:cubicBezTo>
                <a:lnTo>
                  <a:pt x="23807" y="1829"/>
                </a:lnTo>
                <a:lnTo>
                  <a:pt x="23729" y="1810"/>
                </a:lnTo>
                <a:lnTo>
                  <a:pt x="23612" y="1810"/>
                </a:lnTo>
                <a:lnTo>
                  <a:pt x="23418" y="1790"/>
                </a:lnTo>
                <a:cubicBezTo>
                  <a:pt x="23184" y="1751"/>
                  <a:pt x="22931" y="1712"/>
                  <a:pt x="22698" y="1673"/>
                </a:cubicBezTo>
                <a:lnTo>
                  <a:pt x="21959" y="1596"/>
                </a:lnTo>
                <a:cubicBezTo>
                  <a:pt x="21235" y="1520"/>
                  <a:pt x="20500" y="1492"/>
                  <a:pt x="19762" y="1492"/>
                </a:cubicBezTo>
                <a:cubicBezTo>
                  <a:pt x="19548" y="1492"/>
                  <a:pt x="19334" y="1494"/>
                  <a:pt x="19119" y="1498"/>
                </a:cubicBezTo>
                <a:cubicBezTo>
                  <a:pt x="17330" y="1576"/>
                  <a:pt x="15541" y="1829"/>
                  <a:pt x="13810" y="2276"/>
                </a:cubicBezTo>
                <a:cubicBezTo>
                  <a:pt x="12973" y="2490"/>
                  <a:pt x="12176" y="2724"/>
                  <a:pt x="11398" y="2996"/>
                </a:cubicBezTo>
                <a:cubicBezTo>
                  <a:pt x="10620" y="3268"/>
                  <a:pt x="9900" y="3579"/>
                  <a:pt x="9181" y="3891"/>
                </a:cubicBezTo>
                <a:cubicBezTo>
                  <a:pt x="7858" y="4494"/>
                  <a:pt x="6575" y="5174"/>
                  <a:pt x="5330" y="5952"/>
                </a:cubicBezTo>
                <a:cubicBezTo>
                  <a:pt x="3424" y="7178"/>
                  <a:pt x="1634" y="8597"/>
                  <a:pt x="1" y="10192"/>
                </a:cubicBezTo>
                <a:lnTo>
                  <a:pt x="1" y="12585"/>
                </a:lnTo>
                <a:cubicBezTo>
                  <a:pt x="351" y="12332"/>
                  <a:pt x="720" y="12098"/>
                  <a:pt x="1109" y="11845"/>
                </a:cubicBezTo>
                <a:cubicBezTo>
                  <a:pt x="2957" y="10640"/>
                  <a:pt x="4863" y="9570"/>
                  <a:pt x="6847" y="8636"/>
                </a:cubicBezTo>
                <a:cubicBezTo>
                  <a:pt x="9356" y="7430"/>
                  <a:pt x="11981" y="6536"/>
                  <a:pt x="14685" y="5952"/>
                </a:cubicBezTo>
                <a:cubicBezTo>
                  <a:pt x="16202" y="5641"/>
                  <a:pt x="17758" y="5447"/>
                  <a:pt x="19314" y="5388"/>
                </a:cubicBezTo>
                <a:cubicBezTo>
                  <a:pt x="19819" y="5351"/>
                  <a:pt x="20333" y="5338"/>
                  <a:pt x="20854" y="5338"/>
                </a:cubicBezTo>
                <a:cubicBezTo>
                  <a:pt x="21155" y="5338"/>
                  <a:pt x="21458" y="5342"/>
                  <a:pt x="21764" y="5349"/>
                </a:cubicBezTo>
                <a:cubicBezTo>
                  <a:pt x="22173" y="5349"/>
                  <a:pt x="22581" y="5369"/>
                  <a:pt x="23009" y="5388"/>
                </a:cubicBezTo>
                <a:lnTo>
                  <a:pt x="23301" y="5388"/>
                </a:lnTo>
                <a:lnTo>
                  <a:pt x="23632" y="5427"/>
                </a:lnTo>
                <a:cubicBezTo>
                  <a:pt x="23865" y="5447"/>
                  <a:pt x="24098" y="5466"/>
                  <a:pt x="24312" y="5485"/>
                </a:cubicBezTo>
                <a:cubicBezTo>
                  <a:pt x="24740" y="5544"/>
                  <a:pt x="25149" y="5583"/>
                  <a:pt x="25596" y="5661"/>
                </a:cubicBezTo>
                <a:lnTo>
                  <a:pt x="26277" y="5738"/>
                </a:lnTo>
                <a:lnTo>
                  <a:pt x="26938" y="5855"/>
                </a:lnTo>
                <a:cubicBezTo>
                  <a:pt x="27852" y="5991"/>
                  <a:pt x="28766" y="6186"/>
                  <a:pt x="29700" y="6380"/>
                </a:cubicBezTo>
                <a:cubicBezTo>
                  <a:pt x="31548" y="6789"/>
                  <a:pt x="33454" y="7275"/>
                  <a:pt x="35360" y="7878"/>
                </a:cubicBezTo>
                <a:cubicBezTo>
                  <a:pt x="39191" y="9025"/>
                  <a:pt x="43062" y="10581"/>
                  <a:pt x="46971" y="12196"/>
                </a:cubicBezTo>
                <a:lnTo>
                  <a:pt x="52903" y="14627"/>
                </a:lnTo>
                <a:cubicBezTo>
                  <a:pt x="54906" y="15444"/>
                  <a:pt x="56929" y="16241"/>
                  <a:pt x="58971" y="16961"/>
                </a:cubicBezTo>
                <a:cubicBezTo>
                  <a:pt x="61033" y="17680"/>
                  <a:pt x="63133" y="18322"/>
                  <a:pt x="65273" y="18847"/>
                </a:cubicBezTo>
                <a:cubicBezTo>
                  <a:pt x="67393" y="19353"/>
                  <a:pt x="69552" y="19742"/>
                  <a:pt x="71710" y="19995"/>
                </a:cubicBezTo>
                <a:cubicBezTo>
                  <a:pt x="74079" y="20287"/>
                  <a:pt x="76465" y="20434"/>
                  <a:pt x="78850" y="20434"/>
                </a:cubicBezTo>
                <a:cubicBezTo>
                  <a:pt x="80754" y="20434"/>
                  <a:pt x="82656" y="20340"/>
                  <a:pt x="84547" y="20150"/>
                </a:cubicBezTo>
                <a:cubicBezTo>
                  <a:pt x="85072" y="20092"/>
                  <a:pt x="85597" y="20034"/>
                  <a:pt x="86103" y="19956"/>
                </a:cubicBezTo>
                <a:lnTo>
                  <a:pt x="87639" y="19722"/>
                </a:lnTo>
                <a:cubicBezTo>
                  <a:pt x="87892" y="19684"/>
                  <a:pt x="88145" y="19645"/>
                  <a:pt x="88398" y="19586"/>
                </a:cubicBezTo>
                <a:cubicBezTo>
                  <a:pt x="88651" y="19547"/>
                  <a:pt x="88904" y="19489"/>
                  <a:pt x="89137" y="19450"/>
                </a:cubicBezTo>
                <a:lnTo>
                  <a:pt x="89896" y="19295"/>
                </a:lnTo>
                <a:lnTo>
                  <a:pt x="90615" y="19119"/>
                </a:lnTo>
                <a:cubicBezTo>
                  <a:pt x="92541" y="18692"/>
                  <a:pt x="94427" y="18128"/>
                  <a:pt x="96275" y="17486"/>
                </a:cubicBezTo>
                <a:cubicBezTo>
                  <a:pt x="98084" y="16844"/>
                  <a:pt x="99776" y="16124"/>
                  <a:pt x="101410" y="15385"/>
                </a:cubicBezTo>
                <a:cubicBezTo>
                  <a:pt x="103043" y="14646"/>
                  <a:pt x="104580" y="13849"/>
                  <a:pt x="106000" y="13032"/>
                </a:cubicBezTo>
                <a:cubicBezTo>
                  <a:pt x="108606" y="11554"/>
                  <a:pt x="111115" y="9920"/>
                  <a:pt x="113507" y="8131"/>
                </a:cubicBezTo>
                <a:lnTo>
                  <a:pt x="115044" y="6964"/>
                </a:lnTo>
                <a:cubicBezTo>
                  <a:pt x="115530" y="6575"/>
                  <a:pt x="115997" y="6186"/>
                  <a:pt x="116425" y="5816"/>
                </a:cubicBezTo>
                <a:cubicBezTo>
                  <a:pt x="117319" y="5097"/>
                  <a:pt x="118097" y="4396"/>
                  <a:pt x="118817" y="3754"/>
                </a:cubicBezTo>
                <a:cubicBezTo>
                  <a:pt x="120023" y="2665"/>
                  <a:pt x="120976" y="1751"/>
                  <a:pt x="121676" y="1051"/>
                </a:cubicBezTo>
                <a:lnTo>
                  <a:pt x="121676" y="1"/>
                </a:lnTo>
                <a:close/>
              </a:path>
            </a:pathLst>
          </a:custGeom>
          <a:solidFill>
            <a:srgbClr val="A560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4"/>
          <p:cNvSpPr/>
          <p:nvPr/>
        </p:nvSpPr>
        <p:spPr>
          <a:xfrm>
            <a:off x="2914650" y="2921100"/>
            <a:ext cx="3333000" cy="2337000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57150" dist="19050" dir="6480000" algn="bl" rotWithShape="0">
              <a:srgbClr val="99999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title"/>
          </p:nvPr>
        </p:nvSpPr>
        <p:spPr>
          <a:xfrm>
            <a:off x="2918550" y="3234238"/>
            <a:ext cx="33069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100"/>
              <a:buNone/>
              <a:defRPr sz="3000"/>
            </a:lvl1pPr>
            <a:lvl2pPr lvl="1" rtl="0">
              <a:spcBef>
                <a:spcPts val="160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ubTitle" idx="1"/>
          </p:nvPr>
        </p:nvSpPr>
        <p:spPr>
          <a:xfrm>
            <a:off x="1726650" y="1448725"/>
            <a:ext cx="5690700" cy="9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20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 and text">
  <p:cSld name="CUSTOM_3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/>
          <p:nvPr/>
        </p:nvSpPr>
        <p:spPr>
          <a:xfrm>
            <a:off x="-87775" y="368825"/>
            <a:ext cx="9423300" cy="710400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99999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title" hasCustomPrompt="1"/>
          </p:nvPr>
        </p:nvSpPr>
        <p:spPr>
          <a:xfrm>
            <a:off x="884798" y="1787763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7" name="Google Shape;87;p15"/>
          <p:cNvSpPr txBox="1">
            <a:spLocks noGrp="1"/>
          </p:cNvSpPr>
          <p:nvPr>
            <p:ph type="subTitle" idx="1"/>
          </p:nvPr>
        </p:nvSpPr>
        <p:spPr>
          <a:xfrm>
            <a:off x="1099425" y="2419538"/>
            <a:ext cx="2771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5"/>
          <p:cNvSpPr txBox="1">
            <a:spLocks noGrp="1"/>
          </p:cNvSpPr>
          <p:nvPr>
            <p:ph type="title" idx="2" hasCustomPrompt="1"/>
          </p:nvPr>
        </p:nvSpPr>
        <p:spPr>
          <a:xfrm>
            <a:off x="5058798" y="1787763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9" name="Google Shape;89;p15"/>
          <p:cNvSpPr txBox="1">
            <a:spLocks noGrp="1"/>
          </p:cNvSpPr>
          <p:nvPr>
            <p:ph type="subTitle" idx="3"/>
          </p:nvPr>
        </p:nvSpPr>
        <p:spPr>
          <a:xfrm>
            <a:off x="5273425" y="2419550"/>
            <a:ext cx="2771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5"/>
          <p:cNvSpPr txBox="1">
            <a:spLocks noGrp="1"/>
          </p:cNvSpPr>
          <p:nvPr>
            <p:ph type="title" idx="4" hasCustomPrompt="1"/>
          </p:nvPr>
        </p:nvSpPr>
        <p:spPr>
          <a:xfrm>
            <a:off x="2971798" y="3124275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15"/>
          <p:cNvSpPr txBox="1">
            <a:spLocks noGrp="1"/>
          </p:cNvSpPr>
          <p:nvPr>
            <p:ph type="subTitle" idx="5"/>
          </p:nvPr>
        </p:nvSpPr>
        <p:spPr>
          <a:xfrm>
            <a:off x="3186425" y="3755525"/>
            <a:ext cx="277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title" idx="6"/>
          </p:nvPr>
        </p:nvSpPr>
        <p:spPr>
          <a:xfrm>
            <a:off x="540000" y="368825"/>
            <a:ext cx="452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5"/>
          <p:cNvSpPr/>
          <p:nvPr/>
        </p:nvSpPr>
        <p:spPr>
          <a:xfrm>
            <a:off x="7984705" y="206401"/>
            <a:ext cx="961246" cy="1242582"/>
          </a:xfrm>
          <a:custGeom>
            <a:avLst/>
            <a:gdLst/>
            <a:ahLst/>
            <a:cxnLst/>
            <a:rect l="l" t="t" r="r" b="b"/>
            <a:pathLst>
              <a:path w="6045" h="7814" extrusionOk="0">
                <a:moveTo>
                  <a:pt x="4166" y="600"/>
                </a:moveTo>
                <a:cubicBezTo>
                  <a:pt x="4468" y="600"/>
                  <a:pt x="4767" y="671"/>
                  <a:pt x="5037" y="815"/>
                </a:cubicBezTo>
                <a:cubicBezTo>
                  <a:pt x="5320" y="956"/>
                  <a:pt x="5550" y="1186"/>
                  <a:pt x="5691" y="1468"/>
                </a:cubicBezTo>
                <a:cubicBezTo>
                  <a:pt x="5585" y="1663"/>
                  <a:pt x="5461" y="1840"/>
                  <a:pt x="5302" y="1999"/>
                </a:cubicBezTo>
                <a:lnTo>
                  <a:pt x="5214" y="2087"/>
                </a:lnTo>
                <a:cubicBezTo>
                  <a:pt x="4772" y="2370"/>
                  <a:pt x="4313" y="2617"/>
                  <a:pt x="3836" y="2829"/>
                </a:cubicBezTo>
                <a:cubicBezTo>
                  <a:pt x="3747" y="2405"/>
                  <a:pt x="3712" y="1981"/>
                  <a:pt x="3729" y="1557"/>
                </a:cubicBezTo>
                <a:cubicBezTo>
                  <a:pt x="3783" y="1221"/>
                  <a:pt x="3906" y="903"/>
                  <a:pt x="4065" y="602"/>
                </a:cubicBezTo>
                <a:cubicBezTo>
                  <a:pt x="4099" y="601"/>
                  <a:pt x="4132" y="600"/>
                  <a:pt x="4166" y="600"/>
                </a:cubicBezTo>
                <a:close/>
                <a:moveTo>
                  <a:pt x="4851" y="0"/>
                </a:moveTo>
                <a:cubicBezTo>
                  <a:pt x="4698" y="0"/>
                  <a:pt x="4544" y="36"/>
                  <a:pt x="4401" y="108"/>
                </a:cubicBezTo>
                <a:cubicBezTo>
                  <a:pt x="4383" y="125"/>
                  <a:pt x="3995" y="408"/>
                  <a:pt x="3924" y="461"/>
                </a:cubicBezTo>
                <a:cubicBezTo>
                  <a:pt x="3500" y="744"/>
                  <a:pt x="2899" y="1186"/>
                  <a:pt x="2793" y="1504"/>
                </a:cubicBezTo>
                <a:cubicBezTo>
                  <a:pt x="2775" y="1575"/>
                  <a:pt x="2810" y="2317"/>
                  <a:pt x="2881" y="3271"/>
                </a:cubicBezTo>
                <a:cubicBezTo>
                  <a:pt x="1503" y="3872"/>
                  <a:pt x="53" y="4455"/>
                  <a:pt x="53" y="4455"/>
                </a:cubicBezTo>
                <a:lnTo>
                  <a:pt x="0" y="6081"/>
                </a:lnTo>
                <a:cubicBezTo>
                  <a:pt x="0" y="6081"/>
                  <a:pt x="1485" y="5286"/>
                  <a:pt x="2952" y="4455"/>
                </a:cubicBezTo>
                <a:cubicBezTo>
                  <a:pt x="3076" y="6099"/>
                  <a:pt x="3199" y="7813"/>
                  <a:pt x="3199" y="7813"/>
                </a:cubicBezTo>
                <a:lnTo>
                  <a:pt x="4666" y="6788"/>
                </a:lnTo>
                <a:cubicBezTo>
                  <a:pt x="4666" y="6788"/>
                  <a:pt x="4295" y="5268"/>
                  <a:pt x="4030" y="3854"/>
                </a:cubicBezTo>
                <a:cubicBezTo>
                  <a:pt x="4914" y="3342"/>
                  <a:pt x="5621" y="2900"/>
                  <a:pt x="5727" y="2776"/>
                </a:cubicBezTo>
                <a:cubicBezTo>
                  <a:pt x="6045" y="2405"/>
                  <a:pt x="5956" y="938"/>
                  <a:pt x="5939" y="903"/>
                </a:cubicBezTo>
                <a:cubicBezTo>
                  <a:pt x="5939" y="903"/>
                  <a:pt x="5974" y="479"/>
                  <a:pt x="5391" y="161"/>
                </a:cubicBezTo>
                <a:cubicBezTo>
                  <a:pt x="5226" y="54"/>
                  <a:pt x="5039" y="0"/>
                  <a:pt x="48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 1">
  <p:cSld name="CUSTOM_8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/>
          <p:nvPr/>
        </p:nvSpPr>
        <p:spPr>
          <a:xfrm>
            <a:off x="-170225" y="368825"/>
            <a:ext cx="9776400" cy="71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title"/>
          </p:nvPr>
        </p:nvSpPr>
        <p:spPr>
          <a:xfrm>
            <a:off x="540000" y="368825"/>
            <a:ext cx="358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subTitle" idx="1"/>
          </p:nvPr>
        </p:nvSpPr>
        <p:spPr>
          <a:xfrm>
            <a:off x="526550" y="1535450"/>
            <a:ext cx="20079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7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subTitle" idx="2"/>
          </p:nvPr>
        </p:nvSpPr>
        <p:spPr>
          <a:xfrm>
            <a:off x="402950" y="2145400"/>
            <a:ext cx="3834000" cy="24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1pPr>
            <a:lvl2pPr lvl="1" algn="ctr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ubTitle" idx="3"/>
          </p:nvPr>
        </p:nvSpPr>
        <p:spPr>
          <a:xfrm>
            <a:off x="4986025" y="1535450"/>
            <a:ext cx="20079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7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subTitle" idx="4"/>
          </p:nvPr>
        </p:nvSpPr>
        <p:spPr>
          <a:xfrm>
            <a:off x="4862425" y="2145400"/>
            <a:ext cx="3834000" cy="24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1pPr>
            <a:lvl2pPr lvl="1" algn="ctr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1" name="Google Shape;101;p16"/>
          <p:cNvSpPr/>
          <p:nvPr/>
        </p:nvSpPr>
        <p:spPr>
          <a:xfrm>
            <a:off x="7984705" y="206401"/>
            <a:ext cx="961246" cy="1242582"/>
          </a:xfrm>
          <a:custGeom>
            <a:avLst/>
            <a:gdLst/>
            <a:ahLst/>
            <a:cxnLst/>
            <a:rect l="l" t="t" r="r" b="b"/>
            <a:pathLst>
              <a:path w="6045" h="7814" extrusionOk="0">
                <a:moveTo>
                  <a:pt x="4166" y="600"/>
                </a:moveTo>
                <a:cubicBezTo>
                  <a:pt x="4468" y="600"/>
                  <a:pt x="4767" y="671"/>
                  <a:pt x="5037" y="815"/>
                </a:cubicBezTo>
                <a:cubicBezTo>
                  <a:pt x="5320" y="956"/>
                  <a:pt x="5550" y="1186"/>
                  <a:pt x="5691" y="1468"/>
                </a:cubicBezTo>
                <a:cubicBezTo>
                  <a:pt x="5585" y="1663"/>
                  <a:pt x="5461" y="1840"/>
                  <a:pt x="5302" y="1999"/>
                </a:cubicBezTo>
                <a:lnTo>
                  <a:pt x="5214" y="2087"/>
                </a:lnTo>
                <a:cubicBezTo>
                  <a:pt x="4772" y="2370"/>
                  <a:pt x="4313" y="2617"/>
                  <a:pt x="3836" y="2829"/>
                </a:cubicBezTo>
                <a:cubicBezTo>
                  <a:pt x="3747" y="2405"/>
                  <a:pt x="3712" y="1981"/>
                  <a:pt x="3729" y="1557"/>
                </a:cubicBezTo>
                <a:cubicBezTo>
                  <a:pt x="3783" y="1221"/>
                  <a:pt x="3906" y="903"/>
                  <a:pt x="4065" y="602"/>
                </a:cubicBezTo>
                <a:cubicBezTo>
                  <a:pt x="4099" y="601"/>
                  <a:pt x="4132" y="600"/>
                  <a:pt x="4166" y="600"/>
                </a:cubicBezTo>
                <a:close/>
                <a:moveTo>
                  <a:pt x="4851" y="0"/>
                </a:moveTo>
                <a:cubicBezTo>
                  <a:pt x="4698" y="0"/>
                  <a:pt x="4544" y="36"/>
                  <a:pt x="4401" y="108"/>
                </a:cubicBezTo>
                <a:cubicBezTo>
                  <a:pt x="4383" y="125"/>
                  <a:pt x="3995" y="408"/>
                  <a:pt x="3924" y="461"/>
                </a:cubicBezTo>
                <a:cubicBezTo>
                  <a:pt x="3500" y="744"/>
                  <a:pt x="2899" y="1186"/>
                  <a:pt x="2793" y="1504"/>
                </a:cubicBezTo>
                <a:cubicBezTo>
                  <a:pt x="2775" y="1575"/>
                  <a:pt x="2810" y="2317"/>
                  <a:pt x="2881" y="3271"/>
                </a:cubicBezTo>
                <a:cubicBezTo>
                  <a:pt x="1503" y="3872"/>
                  <a:pt x="53" y="4455"/>
                  <a:pt x="53" y="4455"/>
                </a:cubicBezTo>
                <a:lnTo>
                  <a:pt x="0" y="6081"/>
                </a:lnTo>
                <a:cubicBezTo>
                  <a:pt x="0" y="6081"/>
                  <a:pt x="1485" y="5286"/>
                  <a:pt x="2952" y="4455"/>
                </a:cubicBezTo>
                <a:cubicBezTo>
                  <a:pt x="3076" y="6099"/>
                  <a:pt x="3199" y="7813"/>
                  <a:pt x="3199" y="7813"/>
                </a:cubicBezTo>
                <a:lnTo>
                  <a:pt x="4666" y="6788"/>
                </a:lnTo>
                <a:cubicBezTo>
                  <a:pt x="4666" y="6788"/>
                  <a:pt x="4295" y="5268"/>
                  <a:pt x="4030" y="3854"/>
                </a:cubicBezTo>
                <a:cubicBezTo>
                  <a:pt x="4914" y="3342"/>
                  <a:pt x="5621" y="2900"/>
                  <a:pt x="5727" y="2776"/>
                </a:cubicBezTo>
                <a:cubicBezTo>
                  <a:pt x="6045" y="2405"/>
                  <a:pt x="5956" y="938"/>
                  <a:pt x="5939" y="903"/>
                </a:cubicBezTo>
                <a:cubicBezTo>
                  <a:pt x="5939" y="903"/>
                  <a:pt x="5974" y="479"/>
                  <a:pt x="5391" y="161"/>
                </a:cubicBezTo>
                <a:cubicBezTo>
                  <a:pt x="5226" y="54"/>
                  <a:pt x="5039" y="0"/>
                  <a:pt x="48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1">
  <p:cSld name="CUSTOM_6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/>
          <p:nvPr/>
        </p:nvSpPr>
        <p:spPr>
          <a:xfrm>
            <a:off x="-170225" y="368825"/>
            <a:ext cx="9776400" cy="71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title"/>
          </p:nvPr>
        </p:nvSpPr>
        <p:spPr>
          <a:xfrm>
            <a:off x="540000" y="368825"/>
            <a:ext cx="270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subTitle" idx="1"/>
          </p:nvPr>
        </p:nvSpPr>
        <p:spPr>
          <a:xfrm>
            <a:off x="5154663" y="1603525"/>
            <a:ext cx="22683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7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subTitle" idx="2"/>
          </p:nvPr>
        </p:nvSpPr>
        <p:spPr>
          <a:xfrm>
            <a:off x="5248392" y="1908700"/>
            <a:ext cx="2081100" cy="10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subTitle" idx="3"/>
          </p:nvPr>
        </p:nvSpPr>
        <p:spPr>
          <a:xfrm>
            <a:off x="1721052" y="1603525"/>
            <a:ext cx="22683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7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subTitle" idx="4"/>
          </p:nvPr>
        </p:nvSpPr>
        <p:spPr>
          <a:xfrm>
            <a:off x="1814675" y="1908700"/>
            <a:ext cx="2081100" cy="10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9"/>
          <p:cNvSpPr txBox="1">
            <a:spLocks noGrp="1"/>
          </p:cNvSpPr>
          <p:nvPr>
            <p:ph type="subTitle" idx="5"/>
          </p:nvPr>
        </p:nvSpPr>
        <p:spPr>
          <a:xfrm>
            <a:off x="5154663" y="3215575"/>
            <a:ext cx="22683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7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subTitle" idx="6"/>
          </p:nvPr>
        </p:nvSpPr>
        <p:spPr>
          <a:xfrm>
            <a:off x="5193000" y="3520750"/>
            <a:ext cx="2191800" cy="10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9"/>
          <p:cNvSpPr txBox="1">
            <a:spLocks noGrp="1"/>
          </p:cNvSpPr>
          <p:nvPr>
            <p:ph type="subTitle" idx="7"/>
          </p:nvPr>
        </p:nvSpPr>
        <p:spPr>
          <a:xfrm>
            <a:off x="1721025" y="3215575"/>
            <a:ext cx="22683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7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Bebas Neue"/>
              <a:buNone/>
              <a:defRPr sz="21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5" name="Google Shape;135;p19"/>
          <p:cNvSpPr txBox="1">
            <a:spLocks noGrp="1"/>
          </p:cNvSpPr>
          <p:nvPr>
            <p:ph type="subTitle" idx="8"/>
          </p:nvPr>
        </p:nvSpPr>
        <p:spPr>
          <a:xfrm>
            <a:off x="1814675" y="3520750"/>
            <a:ext cx="2081100" cy="10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9"/>
          <p:cNvSpPr/>
          <p:nvPr/>
        </p:nvSpPr>
        <p:spPr>
          <a:xfrm>
            <a:off x="7984705" y="206401"/>
            <a:ext cx="961246" cy="1242582"/>
          </a:xfrm>
          <a:custGeom>
            <a:avLst/>
            <a:gdLst/>
            <a:ahLst/>
            <a:cxnLst/>
            <a:rect l="l" t="t" r="r" b="b"/>
            <a:pathLst>
              <a:path w="6045" h="7814" extrusionOk="0">
                <a:moveTo>
                  <a:pt x="4166" y="600"/>
                </a:moveTo>
                <a:cubicBezTo>
                  <a:pt x="4468" y="600"/>
                  <a:pt x="4767" y="671"/>
                  <a:pt x="5037" y="815"/>
                </a:cubicBezTo>
                <a:cubicBezTo>
                  <a:pt x="5320" y="956"/>
                  <a:pt x="5550" y="1186"/>
                  <a:pt x="5691" y="1468"/>
                </a:cubicBezTo>
                <a:cubicBezTo>
                  <a:pt x="5585" y="1663"/>
                  <a:pt x="5461" y="1840"/>
                  <a:pt x="5302" y="1999"/>
                </a:cubicBezTo>
                <a:lnTo>
                  <a:pt x="5214" y="2087"/>
                </a:lnTo>
                <a:cubicBezTo>
                  <a:pt x="4772" y="2370"/>
                  <a:pt x="4313" y="2617"/>
                  <a:pt x="3836" y="2829"/>
                </a:cubicBezTo>
                <a:cubicBezTo>
                  <a:pt x="3747" y="2405"/>
                  <a:pt x="3712" y="1981"/>
                  <a:pt x="3729" y="1557"/>
                </a:cubicBezTo>
                <a:cubicBezTo>
                  <a:pt x="3783" y="1221"/>
                  <a:pt x="3906" y="903"/>
                  <a:pt x="4065" y="602"/>
                </a:cubicBezTo>
                <a:cubicBezTo>
                  <a:pt x="4099" y="601"/>
                  <a:pt x="4132" y="600"/>
                  <a:pt x="4166" y="600"/>
                </a:cubicBezTo>
                <a:close/>
                <a:moveTo>
                  <a:pt x="4851" y="0"/>
                </a:moveTo>
                <a:cubicBezTo>
                  <a:pt x="4698" y="0"/>
                  <a:pt x="4544" y="36"/>
                  <a:pt x="4401" y="108"/>
                </a:cubicBezTo>
                <a:cubicBezTo>
                  <a:pt x="4383" y="125"/>
                  <a:pt x="3995" y="408"/>
                  <a:pt x="3924" y="461"/>
                </a:cubicBezTo>
                <a:cubicBezTo>
                  <a:pt x="3500" y="744"/>
                  <a:pt x="2899" y="1186"/>
                  <a:pt x="2793" y="1504"/>
                </a:cubicBezTo>
                <a:cubicBezTo>
                  <a:pt x="2775" y="1575"/>
                  <a:pt x="2810" y="2317"/>
                  <a:pt x="2881" y="3271"/>
                </a:cubicBezTo>
                <a:cubicBezTo>
                  <a:pt x="1503" y="3872"/>
                  <a:pt x="53" y="4455"/>
                  <a:pt x="53" y="4455"/>
                </a:cubicBezTo>
                <a:lnTo>
                  <a:pt x="0" y="6081"/>
                </a:lnTo>
                <a:cubicBezTo>
                  <a:pt x="0" y="6081"/>
                  <a:pt x="1485" y="5286"/>
                  <a:pt x="2952" y="4455"/>
                </a:cubicBezTo>
                <a:cubicBezTo>
                  <a:pt x="3076" y="6099"/>
                  <a:pt x="3199" y="7813"/>
                  <a:pt x="3199" y="7813"/>
                </a:cubicBezTo>
                <a:lnTo>
                  <a:pt x="4666" y="6788"/>
                </a:lnTo>
                <a:cubicBezTo>
                  <a:pt x="4666" y="6788"/>
                  <a:pt x="4295" y="5268"/>
                  <a:pt x="4030" y="3854"/>
                </a:cubicBezTo>
                <a:cubicBezTo>
                  <a:pt x="4914" y="3342"/>
                  <a:pt x="5621" y="2900"/>
                  <a:pt x="5727" y="2776"/>
                </a:cubicBezTo>
                <a:cubicBezTo>
                  <a:pt x="6045" y="2405"/>
                  <a:pt x="5956" y="938"/>
                  <a:pt x="5939" y="903"/>
                </a:cubicBezTo>
                <a:cubicBezTo>
                  <a:pt x="5939" y="903"/>
                  <a:pt x="5974" y="479"/>
                  <a:pt x="5391" y="161"/>
                </a:cubicBezTo>
                <a:cubicBezTo>
                  <a:pt x="5226" y="54"/>
                  <a:pt x="5039" y="0"/>
                  <a:pt x="48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0000" y="368825"/>
            <a:ext cx="806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0000" y="1308575"/>
            <a:ext cx="8064000" cy="33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9" r:id="rId5"/>
    <p:sldLayoutId id="2147483660" r:id="rId6"/>
    <p:sldLayoutId id="2147483661" r:id="rId7"/>
    <p:sldLayoutId id="2147483662" r:id="rId8"/>
    <p:sldLayoutId id="2147483665" r:id="rId9"/>
    <p:sldLayoutId id="2147483673" r:id="rId10"/>
    <p:sldLayoutId id="2147483674" r:id="rId11"/>
    <p:sldLayoutId id="2147483675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>
            <a:spLocks noGrp="1"/>
          </p:cNvSpPr>
          <p:nvPr>
            <p:ph type="ctrTitle"/>
          </p:nvPr>
        </p:nvSpPr>
        <p:spPr>
          <a:xfrm>
            <a:off x="82005" y="1405254"/>
            <a:ext cx="8200493" cy="24992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Cancer ANALYSIS</a:t>
            </a:r>
            <a:br>
              <a:rPr lang="en-US" sz="6000" dirty="0"/>
            </a:br>
            <a:r>
              <a:rPr lang="en-US" sz="4000" dirty="0"/>
              <a:t>Relationship</a:t>
            </a:r>
            <a:r>
              <a:rPr lang="en-US" sz="6000" dirty="0"/>
              <a:t> </a:t>
            </a:r>
            <a:r>
              <a:rPr lang="en-US" sz="4000" dirty="0"/>
              <a:t>of Socioeconomic Factors </a:t>
            </a:r>
            <a:br>
              <a:rPr lang="en-US" sz="4000" dirty="0"/>
            </a:br>
            <a:r>
              <a:rPr lang="en-US" sz="4000" dirty="0"/>
              <a:t>and Health outcomes in US - 2015</a:t>
            </a:r>
            <a:endParaRPr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636A67-6520-E843-00DE-6C4818252C33}"/>
              </a:ext>
            </a:extLst>
          </p:cNvPr>
          <p:cNvSpPr txBox="1"/>
          <p:nvPr/>
        </p:nvSpPr>
        <p:spPr>
          <a:xfrm>
            <a:off x="327786" y="4278272"/>
            <a:ext cx="354896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Sana </a:t>
            </a:r>
            <a:r>
              <a:rPr lang="en-US" dirty="0" err="1"/>
              <a:t>Ayubzai</a:t>
            </a:r>
            <a:r>
              <a:rPr lang="en-US" dirty="0"/>
              <a:t>, Calogera McCormick, </a:t>
            </a:r>
            <a:r>
              <a:rPr lang="en-US" dirty="0" err="1"/>
              <a:t>Dustn</a:t>
            </a:r>
            <a:r>
              <a:rPr lang="en-US" dirty="0"/>
              <a:t> Reyna, Aaron </a:t>
            </a:r>
            <a:r>
              <a:rPr lang="en-US" dirty="0" err="1"/>
              <a:t>Lileoien</a:t>
            </a:r>
            <a:r>
              <a:rPr lang="en-US" dirty="0"/>
              <a:t>, Lenin Perez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FC442F-0C66-4B6D-1E09-B38539B7E498}"/>
              </a:ext>
            </a:extLst>
          </p:cNvPr>
          <p:cNvSpPr txBox="1"/>
          <p:nvPr/>
        </p:nvSpPr>
        <p:spPr>
          <a:xfrm>
            <a:off x="7617480" y="4278272"/>
            <a:ext cx="119873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20Apr2023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2"/>
          <p:cNvSpPr txBox="1">
            <a:spLocks noGrp="1"/>
          </p:cNvSpPr>
          <p:nvPr>
            <p:ph type="title"/>
          </p:nvPr>
        </p:nvSpPr>
        <p:spPr>
          <a:xfrm>
            <a:off x="540000" y="368825"/>
            <a:ext cx="358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Key Takeaways</a:t>
            </a:r>
            <a:endParaRPr dirty="0"/>
          </a:p>
        </p:txBody>
      </p:sp>
      <p:sp>
        <p:nvSpPr>
          <p:cNvPr id="309" name="Google Shape;309;p42"/>
          <p:cNvSpPr txBox="1">
            <a:spLocks noGrp="1"/>
          </p:cNvSpPr>
          <p:nvPr>
            <p:ph type="subTitle" idx="2"/>
          </p:nvPr>
        </p:nvSpPr>
        <p:spPr>
          <a:xfrm>
            <a:off x="402949" y="1447170"/>
            <a:ext cx="8586131" cy="31723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800" dirty="0"/>
              <a:t>Reduce scope of project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800" dirty="0"/>
              <a:t>Understand code dictionary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800" dirty="0"/>
              <a:t>Choose simpler visualizations to start with</a:t>
            </a:r>
            <a:endParaRPr sz="1800"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800" dirty="0"/>
              <a:t>Prepare graphs on individual pages.  </a:t>
            </a:r>
            <a:endParaRPr sz="1800"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800" dirty="0"/>
              <a:t>Take care not to change code that works…</a:t>
            </a:r>
          </a:p>
          <a:p>
            <a:pPr>
              <a:spcBef>
                <a:spcPts val="1000"/>
              </a:spcBef>
            </a:pPr>
            <a:r>
              <a:rPr lang="en-US" sz="1800" dirty="0"/>
              <a:t>More complete data sets are from paid sources, don’t know how data set was partially cleaned or manipulated when pulling from Kaggle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333208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2"/>
          <p:cNvSpPr txBox="1">
            <a:spLocks noGrp="1"/>
          </p:cNvSpPr>
          <p:nvPr>
            <p:ph type="title"/>
          </p:nvPr>
        </p:nvSpPr>
        <p:spPr>
          <a:xfrm>
            <a:off x="540000" y="368825"/>
            <a:ext cx="534692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Lessons Learned</a:t>
            </a:r>
            <a:endParaRPr dirty="0"/>
          </a:p>
        </p:txBody>
      </p:sp>
      <p:sp>
        <p:nvSpPr>
          <p:cNvPr id="309" name="Google Shape;309;p42"/>
          <p:cNvSpPr txBox="1">
            <a:spLocks noGrp="1"/>
          </p:cNvSpPr>
          <p:nvPr>
            <p:ph type="subTitle" idx="2"/>
          </p:nvPr>
        </p:nvSpPr>
        <p:spPr>
          <a:xfrm>
            <a:off x="402950" y="1356486"/>
            <a:ext cx="8253622" cy="32630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/>
              <a:t>Heat maps based on preset code easier than working with latitude and longitude</a:t>
            </a:r>
            <a:endParaRPr sz="1600"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/>
              <a:t>More time focused on simplifying and once we get something simple working then tackle more complex visuals</a:t>
            </a:r>
          </a:p>
          <a:p>
            <a:pPr lvl="1" algn="l">
              <a:buChar char="●"/>
            </a:pPr>
            <a:r>
              <a:rPr lang="en-US" sz="1600" dirty="0"/>
              <a:t>Test runs one little bit a time, harder to fix bugs on code for full graph</a:t>
            </a:r>
          </a:p>
          <a:p>
            <a:pPr lvl="1" algn="l">
              <a:buChar char="●"/>
            </a:pPr>
            <a:r>
              <a:rPr lang="en-US" sz="1600" dirty="0"/>
              <a:t>Run to see data from </a:t>
            </a:r>
            <a:r>
              <a:rPr lang="en-US" sz="1600" dirty="0" err="1"/>
              <a:t>json</a:t>
            </a:r>
            <a:r>
              <a:rPr lang="en-US" sz="1600" dirty="0"/>
              <a:t>, then test code for graph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/>
              <a:t>Misjudged time needed to code graphs.  Spent more time than needed on cleaning and grouping data (</a:t>
            </a:r>
            <a:r>
              <a:rPr lang="en-US" sz="1600" dirty="0" err="1"/>
              <a:t>eg</a:t>
            </a:r>
            <a:r>
              <a:rPr lang="en-US" sz="1600" dirty="0"/>
              <a:t>, making age ranges, income ranges).</a:t>
            </a: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3961854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3" name="Google Shape;323;p44"/>
          <p:cNvCxnSpPr/>
          <p:nvPr/>
        </p:nvCxnSpPr>
        <p:spPr>
          <a:xfrm>
            <a:off x="1124625" y="3034275"/>
            <a:ext cx="6638400" cy="0"/>
          </a:xfrm>
          <a:prstGeom prst="straightConnector1">
            <a:avLst/>
          </a:prstGeom>
          <a:noFill/>
          <a:ln w="762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4" name="Google Shape;324;p44"/>
          <p:cNvSpPr/>
          <p:nvPr/>
        </p:nvSpPr>
        <p:spPr>
          <a:xfrm>
            <a:off x="6650025" y="2397375"/>
            <a:ext cx="1273800" cy="1273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325" name="Google Shape;325;p44"/>
          <p:cNvSpPr/>
          <p:nvPr/>
        </p:nvSpPr>
        <p:spPr>
          <a:xfrm>
            <a:off x="2969000" y="2397375"/>
            <a:ext cx="1273800" cy="1273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326" name="Google Shape;326;p44"/>
          <p:cNvSpPr/>
          <p:nvPr/>
        </p:nvSpPr>
        <p:spPr>
          <a:xfrm>
            <a:off x="1124625" y="2397375"/>
            <a:ext cx="1273800" cy="1273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327" name="Google Shape;327;p44"/>
          <p:cNvSpPr txBox="1">
            <a:spLocks noGrp="1"/>
          </p:cNvSpPr>
          <p:nvPr>
            <p:ph type="title"/>
          </p:nvPr>
        </p:nvSpPr>
        <p:spPr>
          <a:xfrm>
            <a:off x="540000" y="36882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NEXT STEPS</a:t>
            </a:r>
            <a:endParaRPr dirty="0"/>
          </a:p>
        </p:txBody>
      </p:sp>
      <p:sp>
        <p:nvSpPr>
          <p:cNvPr id="328" name="Google Shape;328;p44"/>
          <p:cNvSpPr/>
          <p:nvPr/>
        </p:nvSpPr>
        <p:spPr>
          <a:xfrm>
            <a:off x="4814725" y="2397375"/>
            <a:ext cx="1273800" cy="1273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333" name="Google Shape;333;p44"/>
          <p:cNvSpPr txBox="1"/>
          <p:nvPr/>
        </p:nvSpPr>
        <p:spPr>
          <a:xfrm>
            <a:off x="2089517" y="1491527"/>
            <a:ext cx="6752201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>
                <a:solidFill>
                  <a:srgbClr val="5A2B66"/>
                </a:solidFill>
                <a:latin typeface="Bebas Neue"/>
                <a:ea typeface="Bebas Neue"/>
                <a:cs typeface="Bebas Neue"/>
                <a:sym typeface="Bebas Neue"/>
              </a:rPr>
              <a:t>Compare relationshipS of more social determinants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>
                <a:solidFill>
                  <a:srgbClr val="5A2B66"/>
                </a:solidFill>
                <a:latin typeface="Bebas Neue"/>
                <a:ea typeface="Bebas Neue"/>
                <a:cs typeface="Bebas Neue"/>
                <a:sym typeface="Bebas Neue"/>
              </a:rPr>
              <a:t>B</a:t>
            </a:r>
            <a:r>
              <a:rPr lang="en" sz="2700" dirty="0">
                <a:solidFill>
                  <a:srgbClr val="5A2B66"/>
                </a:solidFill>
                <a:latin typeface="Bebas Neue"/>
                <a:ea typeface="Bebas Neue"/>
                <a:cs typeface="Bebas Neue"/>
                <a:sym typeface="Bebas Neue"/>
              </a:rPr>
              <a:t>uild interactive model</a:t>
            </a:r>
            <a:endParaRPr sz="2700" dirty="0">
              <a:solidFill>
                <a:srgbClr val="5A2B66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37" name="Google Shape;337;p44"/>
          <p:cNvSpPr txBox="1"/>
          <p:nvPr/>
        </p:nvSpPr>
        <p:spPr>
          <a:xfrm>
            <a:off x="937575" y="2747875"/>
            <a:ext cx="1690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Education </a:t>
            </a:r>
            <a:endParaRPr sz="24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38" name="Google Shape;338;p44"/>
          <p:cNvSpPr txBox="1"/>
          <p:nvPr/>
        </p:nvSpPr>
        <p:spPr>
          <a:xfrm>
            <a:off x="2749800" y="2747875"/>
            <a:ext cx="1690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insurance</a:t>
            </a:r>
            <a:endParaRPr sz="24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39" name="Google Shape;339;p44"/>
          <p:cNvSpPr txBox="1"/>
          <p:nvPr/>
        </p:nvSpPr>
        <p:spPr>
          <a:xfrm>
            <a:off x="4627650" y="2796996"/>
            <a:ext cx="1690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40" name="Google Shape;340;p44"/>
          <p:cNvSpPr txBox="1"/>
          <p:nvPr/>
        </p:nvSpPr>
        <p:spPr>
          <a:xfrm>
            <a:off x="6457075" y="2959472"/>
            <a:ext cx="1690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Scatter-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plot all health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" name="Google Shape;338;p44">
            <a:extLst>
              <a:ext uri="{FF2B5EF4-FFF2-40B4-BE49-F238E27FC236}">
                <a16:creationId xmlns:a16="http://schemas.microsoft.com/office/drawing/2014/main" id="{458B467D-DD45-3F57-BB69-A4FD55018AF8}"/>
              </a:ext>
            </a:extLst>
          </p:cNvPr>
          <p:cNvSpPr txBox="1"/>
          <p:nvPr/>
        </p:nvSpPr>
        <p:spPr>
          <a:xfrm>
            <a:off x="4600488" y="2747875"/>
            <a:ext cx="1690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MARRIAGE</a:t>
            </a:r>
            <a:endParaRPr sz="24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4"/>
          <p:cNvSpPr txBox="1">
            <a:spLocks noGrp="1"/>
          </p:cNvSpPr>
          <p:nvPr>
            <p:ph type="title"/>
          </p:nvPr>
        </p:nvSpPr>
        <p:spPr>
          <a:xfrm>
            <a:off x="540000" y="368825"/>
            <a:ext cx="336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22" name="Google Shape;222;p34"/>
          <p:cNvSpPr txBox="1">
            <a:spLocks noGrp="1"/>
          </p:cNvSpPr>
          <p:nvPr>
            <p:ph type="subTitle" idx="2"/>
          </p:nvPr>
        </p:nvSpPr>
        <p:spPr>
          <a:xfrm>
            <a:off x="5113425" y="1567196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  <p:sp>
        <p:nvSpPr>
          <p:cNvPr id="223" name="Google Shape;223;p34"/>
          <p:cNvSpPr txBox="1">
            <a:spLocks noGrp="1"/>
          </p:cNvSpPr>
          <p:nvPr>
            <p:ph type="subTitle" idx="3"/>
          </p:nvPr>
        </p:nvSpPr>
        <p:spPr>
          <a:xfrm>
            <a:off x="1345188" y="1567196"/>
            <a:ext cx="2884800" cy="4618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01: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Collection</a:t>
            </a:r>
            <a:endParaRPr dirty="0"/>
          </a:p>
        </p:txBody>
      </p:sp>
      <p:sp>
        <p:nvSpPr>
          <p:cNvPr id="225" name="Google Shape;225;p34"/>
          <p:cNvSpPr txBox="1">
            <a:spLocks noGrp="1"/>
          </p:cNvSpPr>
          <p:nvPr>
            <p:ph type="subTitle" idx="5"/>
          </p:nvPr>
        </p:nvSpPr>
        <p:spPr>
          <a:xfrm>
            <a:off x="4694922" y="3569105"/>
            <a:ext cx="3693376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Key Takeaways,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Next Steps, Lessons </a:t>
            </a:r>
            <a:r>
              <a:rPr lang="en-US" dirty="0" err="1"/>
              <a:t>LearnEd</a:t>
            </a:r>
            <a:endParaRPr dirty="0"/>
          </a:p>
        </p:txBody>
      </p:sp>
      <p:sp>
        <p:nvSpPr>
          <p:cNvPr id="227" name="Google Shape;227;p34"/>
          <p:cNvSpPr txBox="1">
            <a:spLocks noGrp="1"/>
          </p:cNvSpPr>
          <p:nvPr>
            <p:ph type="subTitle" idx="7"/>
          </p:nvPr>
        </p:nvSpPr>
        <p:spPr>
          <a:xfrm>
            <a:off x="1345188" y="3409244"/>
            <a:ext cx="2884800" cy="7674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03: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Analysis &amp; VisualizATION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D3EC3564-5BD6-6E0C-24E4-00B34422EA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82088" y="1699444"/>
            <a:ext cx="2884800" cy="531914"/>
          </a:xfrm>
        </p:spPr>
        <p:txBody>
          <a:bodyPr/>
          <a:lstStyle/>
          <a:p>
            <a:r>
              <a:rPr lang="en-US" dirty="0"/>
              <a:t>02</a:t>
            </a:r>
          </a:p>
          <a:p>
            <a:r>
              <a:rPr lang="en-US" dirty="0"/>
              <a:t>Data cleaning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FF8CA49B-C0F4-A016-1FCD-67AF611FE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235" y="2333138"/>
            <a:ext cx="3200400" cy="615000"/>
          </a:xfrm>
        </p:spPr>
        <p:txBody>
          <a:bodyPr/>
          <a:lstStyle/>
          <a:p>
            <a:r>
              <a:rPr lang="en-US" sz="3600" dirty="0"/>
              <a:t>Interest in health &amp; finance</a:t>
            </a:r>
            <a:br>
              <a:rPr lang="en-US" sz="3600" dirty="0"/>
            </a:br>
            <a:br>
              <a:rPr lang="en-US" sz="3600" dirty="0"/>
            </a:br>
            <a:endParaRPr lang="en-US" sz="3600" dirty="0"/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96BC4349-3C9A-D02F-1C03-F819C1AD81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AF13DD65-5BB5-6076-374A-6AF1338F72BD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5206161" y="1804538"/>
            <a:ext cx="3200400" cy="615000"/>
          </a:xfrm>
        </p:spPr>
        <p:txBody>
          <a:bodyPr/>
          <a:lstStyle/>
          <a:p>
            <a:r>
              <a:rPr lang="en-US" sz="3600" dirty="0"/>
              <a:t>recent data within 10 years</a:t>
            </a:r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15395AD3-EE39-A39E-5609-1A3717AFB92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861D0780-7B58-C6B6-788A-03A7AB6D36C2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2930235" y="3510952"/>
            <a:ext cx="3200400" cy="615000"/>
          </a:xfrm>
        </p:spPr>
        <p:txBody>
          <a:bodyPr/>
          <a:lstStyle/>
          <a:p>
            <a:r>
              <a:rPr lang="en-US" sz="3600" dirty="0"/>
              <a:t>Public Available </a:t>
            </a:r>
            <a:r>
              <a:rPr lang="en-US" sz="3600" dirty="0" err="1"/>
              <a:t>DAtaset</a:t>
            </a:r>
            <a:endParaRPr lang="en-US" sz="3600" dirty="0"/>
          </a:p>
        </p:txBody>
      </p:sp>
      <p:sp>
        <p:nvSpPr>
          <p:cNvPr id="20" name="Subtitle 19">
            <a:extLst>
              <a:ext uri="{FF2B5EF4-FFF2-40B4-BE49-F238E27FC236}">
                <a16:creationId xmlns:a16="http://schemas.microsoft.com/office/drawing/2014/main" id="{74F465A1-3262-90B5-90DF-657AA2D07D38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3186425" y="3596827"/>
            <a:ext cx="2771100" cy="572700"/>
          </a:xfrm>
        </p:spPr>
        <p:txBody>
          <a:bodyPr/>
          <a:lstStyle/>
          <a:p>
            <a:endParaRPr lang="en-US"/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EE31AA79-8DE1-9DBE-7260-2E3E8706B23D}"/>
              </a:ext>
            </a:extLst>
          </p:cNvPr>
          <p:cNvSpPr>
            <a:spLocks noGrp="1"/>
          </p:cNvSpPr>
          <p:nvPr>
            <p:ph type="title" idx="6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COllection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2B9AFA6-A2C6-786D-6E54-1656CABCFE55}"/>
              </a:ext>
            </a:extLst>
          </p:cNvPr>
          <p:cNvSpPr txBox="1"/>
          <p:nvPr/>
        </p:nvSpPr>
        <p:spPr>
          <a:xfrm>
            <a:off x="122801" y="4543842"/>
            <a:ext cx="89739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Data citation: Health Outcomes and Socioeconomic Factors | Kaggle</a:t>
            </a:r>
            <a:r>
              <a:rPr lang="en-US" sz="1200" dirty="0">
                <a:solidFill>
                  <a:schemeClr val="accent5"/>
                </a:solidFill>
              </a:rPr>
              <a:t>: </a:t>
            </a:r>
          </a:p>
          <a:p>
            <a:r>
              <a:rPr lang="en-US" sz="1200" dirty="0">
                <a:solidFill>
                  <a:schemeClr val="accent5"/>
                </a:solidFill>
              </a:rPr>
              <a:t>https://www.kaggle.com/datasets/thedevastator/uncovering-trends-in-health-outcomes-and-socioec?resource=download</a:t>
            </a:r>
          </a:p>
        </p:txBody>
      </p:sp>
    </p:spTree>
    <p:extLst>
      <p:ext uri="{BB962C8B-B14F-4D97-AF65-F5344CB8AC3E}">
        <p14:creationId xmlns:p14="http://schemas.microsoft.com/office/powerpoint/2010/main" val="4055800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BCC3894-E605-70DE-D111-F6F1E9175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Variables 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1EBA24A7-15DC-369B-853E-0B8BA03203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Financial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66246201-0547-FEBA-06C9-AFFFD83349DE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en-US" dirty="0"/>
              <a:t>Employment status</a:t>
            </a:r>
          </a:p>
          <a:p>
            <a:r>
              <a:rPr lang="en-US" dirty="0"/>
              <a:t>Poverty status</a:t>
            </a:r>
          </a:p>
          <a:p>
            <a:r>
              <a:rPr lang="en-US" dirty="0"/>
              <a:t>Health insurance </a:t>
            </a:r>
          </a:p>
          <a:p>
            <a:r>
              <a:rPr lang="en-US" dirty="0"/>
              <a:t>Median income</a:t>
            </a:r>
          </a:p>
          <a:p>
            <a:endParaRPr lang="en-US" dirty="0"/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B5873990-774B-A300-24BF-6B19D067C7DF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rPr lang="en-US" dirty="0"/>
              <a:t>Social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C2056DA9-0C58-2BB3-7CCD-2FAA0B01B366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r>
              <a:rPr lang="en-US" dirty="0"/>
              <a:t>Age</a:t>
            </a:r>
          </a:p>
          <a:p>
            <a:r>
              <a:rPr lang="en-US" dirty="0"/>
              <a:t>Race</a:t>
            </a:r>
          </a:p>
          <a:p>
            <a:r>
              <a:rPr lang="en-US" dirty="0"/>
              <a:t>Marital status</a:t>
            </a:r>
          </a:p>
          <a:p>
            <a:r>
              <a:rPr lang="en-US" dirty="0"/>
              <a:t>Education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C799B672-719F-0DCC-6402-3FAC0E60EB2E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r>
              <a:rPr lang="en-US" dirty="0"/>
              <a:t>Community</a:t>
            </a:r>
          </a:p>
        </p:txBody>
      </p:sp>
      <p:sp>
        <p:nvSpPr>
          <p:cNvPr id="15" name="Subtitle 14">
            <a:extLst>
              <a:ext uri="{FF2B5EF4-FFF2-40B4-BE49-F238E27FC236}">
                <a16:creationId xmlns:a16="http://schemas.microsoft.com/office/drawing/2014/main" id="{8962CA22-B05E-87CE-19AD-48C10CB92081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4496431" y="3520750"/>
            <a:ext cx="3725612" cy="1025100"/>
          </a:xfrm>
        </p:spPr>
        <p:txBody>
          <a:bodyPr/>
          <a:lstStyle/>
          <a:p>
            <a:r>
              <a:rPr lang="en-US" dirty="0"/>
              <a:t>Population size (of town)</a:t>
            </a:r>
          </a:p>
          <a:p>
            <a:r>
              <a:rPr lang="en-US" dirty="0"/>
              <a:t>Research available close to you</a:t>
            </a: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400C5321-ADDA-2E15-9EA5-CA685F8F74AA}"/>
              </a:ext>
            </a:extLst>
          </p:cNvPr>
          <p:cNvSpPr>
            <a:spLocks noGrp="1"/>
          </p:cNvSpPr>
          <p:nvPr>
            <p:ph type="subTitle" idx="7"/>
          </p:nvPr>
        </p:nvSpPr>
        <p:spPr/>
        <p:txBody>
          <a:bodyPr/>
          <a:lstStyle/>
          <a:p>
            <a:r>
              <a:rPr lang="en-US" dirty="0"/>
              <a:t>Health</a:t>
            </a:r>
          </a:p>
        </p:txBody>
      </p:sp>
      <p:sp>
        <p:nvSpPr>
          <p:cNvPr id="17" name="Subtitle 16">
            <a:extLst>
              <a:ext uri="{FF2B5EF4-FFF2-40B4-BE49-F238E27FC236}">
                <a16:creationId xmlns:a16="http://schemas.microsoft.com/office/drawing/2014/main" id="{2A31D5DE-BE84-F309-C61B-1C0A751BC5C5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1481177" y="3520750"/>
            <a:ext cx="2845220" cy="1025100"/>
          </a:xfrm>
        </p:spPr>
        <p:txBody>
          <a:bodyPr/>
          <a:lstStyle/>
          <a:p>
            <a:r>
              <a:rPr lang="en-US" dirty="0"/>
              <a:t>Cancer incidence</a:t>
            </a:r>
          </a:p>
          <a:p>
            <a:r>
              <a:rPr lang="en-US" dirty="0"/>
              <a:t>Target incidence rate</a:t>
            </a:r>
          </a:p>
          <a:p>
            <a:r>
              <a:rPr lang="en-US" dirty="0"/>
              <a:t>Mortality rate</a:t>
            </a:r>
          </a:p>
        </p:txBody>
      </p:sp>
    </p:spTree>
    <p:extLst>
      <p:ext uri="{BB962C8B-B14F-4D97-AF65-F5344CB8AC3E}">
        <p14:creationId xmlns:p14="http://schemas.microsoft.com/office/powerpoint/2010/main" val="359272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>
            <a:spLocks noGrp="1"/>
          </p:cNvSpPr>
          <p:nvPr>
            <p:ph type="title"/>
          </p:nvPr>
        </p:nvSpPr>
        <p:spPr>
          <a:xfrm>
            <a:off x="377999" y="1404499"/>
            <a:ext cx="8667760" cy="40752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4000" u="sng" dirty="0"/>
              <a:t>TOOLS USED	</a:t>
            </a:r>
            <a:r>
              <a:rPr lang="en-US" sz="4000" dirty="0"/>
              <a:t>	</a:t>
            </a:r>
            <a:r>
              <a:rPr lang="en-US" sz="4000" u="sng" dirty="0"/>
              <a:t>DATA ANALYSIS</a:t>
            </a:r>
            <a:br>
              <a:rPr lang="en" sz="4000" dirty="0">
                <a:latin typeface="Roman"/>
              </a:rPr>
            </a:br>
            <a:r>
              <a:rPr lang="en-US" sz="1800" dirty="0">
                <a:solidFill>
                  <a:srgbClr val="1D1C1D"/>
                </a:solidFill>
                <a:latin typeface="Roman"/>
              </a:rPr>
              <a:t>I</a:t>
            </a:r>
            <a:r>
              <a:rPr lang="en-US" sz="1800" b="0" i="0" dirty="0">
                <a:solidFill>
                  <a:srgbClr val="1D1C1D"/>
                </a:solidFill>
                <a:effectLst/>
                <a:latin typeface="Roman"/>
              </a:rPr>
              <a:t>nternet search		- Kaggle, CDC, cancer.gov, census datasets</a:t>
            </a:r>
            <a:br>
              <a:rPr lang="en-US" sz="1800" b="0" i="0" dirty="0">
                <a:solidFill>
                  <a:srgbClr val="1D1C1D"/>
                </a:solidFill>
                <a:effectLst/>
                <a:latin typeface="Roman"/>
              </a:rPr>
            </a:br>
            <a:r>
              <a:rPr lang="en-US" sz="1800" b="0" i="0" dirty="0" err="1">
                <a:solidFill>
                  <a:srgbClr val="1D1C1D"/>
                </a:solidFill>
                <a:effectLst/>
                <a:latin typeface="Roman"/>
              </a:rPr>
              <a:t>Jupyter</a:t>
            </a:r>
            <a:r>
              <a:rPr lang="en-US" sz="1800" b="0" i="0" dirty="0">
                <a:solidFill>
                  <a:srgbClr val="1D1C1D"/>
                </a:solidFill>
                <a:effectLst/>
                <a:latin typeface="Roman"/>
              </a:rPr>
              <a:t> notebook		- 2 source </a:t>
            </a:r>
            <a:r>
              <a:rPr lang="en-US" sz="1800" b="0" i="0" dirty="0" err="1">
                <a:solidFill>
                  <a:srgbClr val="1D1C1D"/>
                </a:solidFill>
                <a:effectLst/>
                <a:latin typeface="Roman"/>
              </a:rPr>
              <a:t>csvs</a:t>
            </a:r>
            <a:r>
              <a:rPr lang="en-US" sz="1800" b="0" i="0" dirty="0">
                <a:solidFill>
                  <a:srgbClr val="1D1C1D"/>
                </a:solidFill>
                <a:effectLst/>
                <a:latin typeface="Roman"/>
              </a:rPr>
              <a:t> (social/health data, locations, &gt;3000 counties)</a:t>
            </a:r>
            <a:br>
              <a:rPr lang="en-US" sz="1800" b="0" i="0" dirty="0">
                <a:solidFill>
                  <a:srgbClr val="1D1C1D"/>
                </a:solidFill>
                <a:effectLst/>
                <a:latin typeface="Roman"/>
              </a:rPr>
            </a:br>
            <a:r>
              <a:rPr lang="en-US" sz="1800" b="0" i="0" dirty="0">
                <a:solidFill>
                  <a:srgbClr val="1D1C1D"/>
                </a:solidFill>
                <a:effectLst/>
                <a:latin typeface="Roman"/>
              </a:rPr>
              <a:t>Pandas			- Cleaning for missing values and illogical data (</a:t>
            </a:r>
            <a:r>
              <a:rPr lang="en-US" sz="1800" b="0" i="0" dirty="0" err="1">
                <a:solidFill>
                  <a:srgbClr val="1D1C1D"/>
                </a:solidFill>
                <a:effectLst/>
                <a:latin typeface="Roman"/>
              </a:rPr>
              <a:t>eg</a:t>
            </a:r>
            <a:r>
              <a:rPr lang="en-US" sz="1800" b="0" i="0" dirty="0">
                <a:solidFill>
                  <a:srgbClr val="1D1C1D"/>
                </a:solidFill>
                <a:effectLst/>
                <a:latin typeface="Roman"/>
              </a:rPr>
              <a:t> &gt;100 </a:t>
            </a:r>
            <a:r>
              <a:rPr lang="en-US" sz="1800" b="0" i="0" dirty="0" err="1">
                <a:solidFill>
                  <a:srgbClr val="1D1C1D"/>
                </a:solidFill>
                <a:effectLst/>
                <a:latin typeface="Roman"/>
              </a:rPr>
              <a:t>yrs</a:t>
            </a:r>
            <a:r>
              <a:rPr lang="en-US" sz="1800" b="0" i="0" dirty="0">
                <a:solidFill>
                  <a:srgbClr val="1D1C1D"/>
                </a:solidFill>
                <a:effectLst/>
                <a:latin typeface="Roman"/>
              </a:rPr>
              <a:t>)</a:t>
            </a:r>
            <a:br>
              <a:rPr lang="en-US" sz="1800" b="0" i="0" dirty="0">
                <a:solidFill>
                  <a:srgbClr val="1D1C1D"/>
                </a:solidFill>
                <a:effectLst/>
                <a:latin typeface="Roman"/>
              </a:rPr>
            </a:br>
            <a:r>
              <a:rPr lang="en-US" sz="1800" b="0" i="0" dirty="0">
                <a:solidFill>
                  <a:srgbClr val="1D1C1D"/>
                </a:solidFill>
                <a:effectLst/>
                <a:latin typeface="Roman"/>
              </a:rPr>
              <a:t>Python			- New csv with averages incidences per state (50 rows)</a:t>
            </a:r>
            <a:br>
              <a:rPr lang="en-US" sz="1800" b="0" i="0" dirty="0">
                <a:solidFill>
                  <a:srgbClr val="1D1C1D"/>
                </a:solidFill>
                <a:effectLst/>
                <a:latin typeface="Roman"/>
              </a:rPr>
            </a:br>
            <a:r>
              <a:rPr lang="en-US" sz="1800" dirty="0">
                <a:solidFill>
                  <a:srgbClr val="1D1C1D"/>
                </a:solidFill>
                <a:latin typeface="Roman"/>
              </a:rPr>
              <a:t>Postgres			- 2 </a:t>
            </a:r>
            <a:r>
              <a:rPr lang="en-US" sz="1800" dirty="0" err="1">
                <a:solidFill>
                  <a:srgbClr val="1D1C1D"/>
                </a:solidFill>
                <a:latin typeface="Roman"/>
              </a:rPr>
              <a:t>csvs</a:t>
            </a:r>
            <a:r>
              <a:rPr lang="en-US" sz="1800" dirty="0">
                <a:solidFill>
                  <a:srgbClr val="1D1C1D"/>
                </a:solidFill>
                <a:latin typeface="Roman"/>
              </a:rPr>
              <a:t> into SQL</a:t>
            </a:r>
            <a:br>
              <a:rPr lang="en-US" sz="1800" dirty="0">
                <a:solidFill>
                  <a:srgbClr val="1D1C1D"/>
                </a:solidFill>
                <a:latin typeface="Roman"/>
              </a:rPr>
            </a:br>
            <a:r>
              <a:rPr lang="en-US" sz="1800" dirty="0" err="1">
                <a:solidFill>
                  <a:srgbClr val="1D1C1D"/>
                </a:solidFill>
                <a:latin typeface="Roman"/>
              </a:rPr>
              <a:t>Sqlalchemy</a:t>
            </a:r>
            <a:r>
              <a:rPr lang="en-US" sz="1800" dirty="0">
                <a:solidFill>
                  <a:srgbClr val="1D1C1D"/>
                </a:solidFill>
                <a:latin typeface="Roman"/>
              </a:rPr>
              <a:t>		- Analysis goals</a:t>
            </a:r>
            <a:br>
              <a:rPr lang="en-US" sz="1800" dirty="0">
                <a:solidFill>
                  <a:srgbClr val="1D1C1D"/>
                </a:solidFill>
                <a:latin typeface="Roman"/>
              </a:rPr>
            </a:br>
            <a:r>
              <a:rPr lang="en-US" sz="1800" dirty="0" err="1">
                <a:solidFill>
                  <a:srgbClr val="1D1C1D"/>
                </a:solidFill>
                <a:latin typeface="Roman"/>
              </a:rPr>
              <a:t>Plotly</a:t>
            </a:r>
            <a:r>
              <a:rPr lang="en-US" sz="1800" dirty="0">
                <a:solidFill>
                  <a:srgbClr val="1D1C1D"/>
                </a:solidFill>
                <a:latin typeface="Roman"/>
              </a:rPr>
              <a:t>			      health vs income relationship (line)</a:t>
            </a:r>
            <a:br>
              <a:rPr lang="en-US" sz="1800" dirty="0">
                <a:solidFill>
                  <a:srgbClr val="1D1C1D"/>
                </a:solidFill>
                <a:latin typeface="Roman"/>
              </a:rPr>
            </a:br>
            <a:r>
              <a:rPr lang="en-US" sz="1800" dirty="0" err="1">
                <a:solidFill>
                  <a:srgbClr val="1D1C1D"/>
                </a:solidFill>
                <a:latin typeface="Roman"/>
              </a:rPr>
              <a:t>Vscode</a:t>
            </a:r>
            <a:r>
              <a:rPr lang="en-US" sz="1800" dirty="0">
                <a:solidFill>
                  <a:srgbClr val="1D1C1D"/>
                </a:solidFill>
                <a:latin typeface="Roman"/>
              </a:rPr>
              <a:t>			      cancer incidence vs location (scatterplot)</a:t>
            </a:r>
            <a:br>
              <a:rPr lang="en-US" sz="1800" b="0" i="0" dirty="0">
                <a:solidFill>
                  <a:srgbClr val="1D1C1D"/>
                </a:solidFill>
                <a:effectLst/>
                <a:latin typeface="Roman"/>
              </a:rPr>
            </a:br>
            <a:r>
              <a:rPr lang="en-US" sz="1800" b="0" i="0" dirty="0">
                <a:solidFill>
                  <a:srgbClr val="1D1C1D"/>
                </a:solidFill>
                <a:effectLst/>
                <a:latin typeface="Roman"/>
              </a:rPr>
              <a:t>Flask			      impact of social variables on cancer diagnosis (radar)</a:t>
            </a:r>
            <a:br>
              <a:rPr lang="en-US" sz="1800" b="0" i="0" dirty="0">
                <a:solidFill>
                  <a:srgbClr val="1D1C1D"/>
                </a:solidFill>
                <a:effectLst/>
                <a:latin typeface="Roman"/>
              </a:rPr>
            </a:br>
            <a:r>
              <a:rPr lang="en-US" sz="1800" b="0" i="0" dirty="0">
                <a:solidFill>
                  <a:srgbClr val="1D1C1D"/>
                </a:solidFill>
                <a:effectLst/>
                <a:latin typeface="Roman"/>
              </a:rPr>
              <a:t>Leaflet			      cancer incidence per location (map)</a:t>
            </a:r>
            <a:br>
              <a:rPr lang="en-US" sz="1800" b="0" i="0" dirty="0">
                <a:solidFill>
                  <a:srgbClr val="1D1C1D"/>
                </a:solidFill>
                <a:effectLst/>
                <a:latin typeface="Roman"/>
              </a:rPr>
            </a:br>
            <a:br>
              <a:rPr lang="en" sz="4000" dirty="0">
                <a:latin typeface="Roman"/>
              </a:rPr>
            </a:br>
            <a:endParaRPr sz="4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7"/>
          <p:cNvSpPr txBox="1">
            <a:spLocks noGrp="1"/>
          </p:cNvSpPr>
          <p:nvPr>
            <p:ph type="subTitle" idx="2"/>
          </p:nvPr>
        </p:nvSpPr>
        <p:spPr>
          <a:xfrm>
            <a:off x="5069400" y="4213242"/>
            <a:ext cx="28848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Target death rate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 the CDC</a:t>
            </a:r>
            <a:endParaRPr dirty="0"/>
          </a:p>
        </p:txBody>
      </p:sp>
      <p:sp>
        <p:nvSpPr>
          <p:cNvPr id="252" name="Google Shape;252;p37"/>
          <p:cNvSpPr txBox="1">
            <a:spLocks noGrp="1"/>
          </p:cNvSpPr>
          <p:nvPr>
            <p:ph type="subTitle" idx="3"/>
          </p:nvPr>
        </p:nvSpPr>
        <p:spPr>
          <a:xfrm>
            <a:off x="2953291" y="405109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MAPPING CANCER IN US</a:t>
            </a:r>
            <a:endParaRPr dirty="0"/>
          </a:p>
        </p:txBody>
      </p:sp>
      <p:sp>
        <p:nvSpPr>
          <p:cNvPr id="253" name="Google Shape;253;p37"/>
          <p:cNvSpPr txBox="1">
            <a:spLocks noGrp="1"/>
          </p:cNvSpPr>
          <p:nvPr>
            <p:ph type="subTitle" idx="4"/>
          </p:nvPr>
        </p:nvSpPr>
        <p:spPr>
          <a:xfrm>
            <a:off x="1096415" y="3880839"/>
            <a:ext cx="28848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Cancer incidence</a:t>
            </a:r>
            <a:br>
              <a:rPr lang="en-US" dirty="0"/>
            </a:br>
            <a:r>
              <a:rPr lang="en-US" dirty="0"/>
              <a:t># of diagnoses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Note: outliers impact ability to see data at low incidences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982BA9-46F5-7892-A6FD-FBACA2882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3285" y="1947618"/>
            <a:ext cx="3269368" cy="17138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EB69AB-CF3E-006A-6A9B-80BFE04D27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9458" y="1744443"/>
            <a:ext cx="3167328" cy="1956397"/>
          </a:xfrm>
          <a:prstGeom prst="rect">
            <a:avLst/>
          </a:prstGeom>
        </p:spPr>
      </p:pic>
      <p:sp>
        <p:nvSpPr>
          <p:cNvPr id="8" name="Google Shape;253;p37">
            <a:extLst>
              <a:ext uri="{FF2B5EF4-FFF2-40B4-BE49-F238E27FC236}">
                <a16:creationId xmlns:a16="http://schemas.microsoft.com/office/drawing/2014/main" id="{C664C318-FFAD-E7BD-8E08-FC7C1AD7E19E}"/>
              </a:ext>
            </a:extLst>
          </p:cNvPr>
          <p:cNvSpPr txBox="1">
            <a:spLocks/>
          </p:cNvSpPr>
          <p:nvPr/>
        </p:nvSpPr>
        <p:spPr>
          <a:xfrm>
            <a:off x="914183" y="1083422"/>
            <a:ext cx="2179213" cy="3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dirty="0"/>
              <a:t>* Live demo – Chart 2</a:t>
            </a:r>
          </a:p>
          <a:p>
            <a:pPr marL="0" indent="0"/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40A23998-F8D6-F23C-B1BE-896BD62FC4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C6D35C-9027-92FF-C2F6-5CEBA531C49F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0ADB4AE-DD3C-A8BA-95E2-02DCA2DB3E65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04CF094-E4BA-6E0B-FEFD-8EDE6C89A6EC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DADE2DF-351D-8814-A9B5-9251143901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971" y="661225"/>
            <a:ext cx="13415029" cy="51036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F526D32-F901-5DB4-8141-90B15587B0DC}"/>
              </a:ext>
            </a:extLst>
          </p:cNvPr>
          <p:cNvSpPr txBox="1"/>
          <p:nvPr/>
        </p:nvSpPr>
        <p:spPr>
          <a:xfrm>
            <a:off x="2568103" y="112651"/>
            <a:ext cx="77821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>
                <a:solidFill>
                  <a:schemeClr val="bg1">
                    <a:lumMod val="50000"/>
                  </a:schemeClr>
                </a:solidFill>
              </a:rPr>
              <a:t>Mortality Rate (for any reason) per County</a:t>
            </a:r>
            <a:endParaRPr 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7509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7"/>
          <p:cNvSpPr txBox="1">
            <a:spLocks noGrp="1"/>
          </p:cNvSpPr>
          <p:nvPr>
            <p:ph type="subTitle" idx="2"/>
          </p:nvPr>
        </p:nvSpPr>
        <p:spPr>
          <a:xfrm>
            <a:off x="1112844" y="485055"/>
            <a:ext cx="8665399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High correlation with cancer incidence - unemployment, poverty and insurance</a:t>
            </a:r>
            <a:endParaRPr dirty="0"/>
          </a:p>
        </p:txBody>
      </p:sp>
      <p:sp>
        <p:nvSpPr>
          <p:cNvPr id="252" name="Google Shape;252;p37"/>
          <p:cNvSpPr txBox="1">
            <a:spLocks noGrp="1"/>
          </p:cNvSpPr>
          <p:nvPr>
            <p:ph type="subTitle" idx="3"/>
          </p:nvPr>
        </p:nvSpPr>
        <p:spPr>
          <a:xfrm>
            <a:off x="4688705" y="237794"/>
            <a:ext cx="5089538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Social determinants of health</a:t>
            </a:r>
            <a:endParaRPr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167190-C413-9A28-959E-3CA9EE688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384" y="842055"/>
            <a:ext cx="8469231" cy="429268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40EF706-7254-6063-8021-F59F3B227498}"/>
              </a:ext>
            </a:extLst>
          </p:cNvPr>
          <p:cNvCxnSpPr/>
          <p:nvPr/>
        </p:nvCxnSpPr>
        <p:spPr>
          <a:xfrm flipV="1">
            <a:off x="8105086" y="1267155"/>
            <a:ext cx="396888" cy="596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E21DF03-C2C0-D01B-0465-E835DE8A18AC}"/>
              </a:ext>
            </a:extLst>
          </p:cNvPr>
          <p:cNvSpPr txBox="1"/>
          <p:nvPr/>
        </p:nvSpPr>
        <p:spPr>
          <a:xfrm>
            <a:off x="7361893" y="2062264"/>
            <a:ext cx="13618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Zoom button</a:t>
            </a:r>
          </a:p>
        </p:txBody>
      </p:sp>
      <p:sp>
        <p:nvSpPr>
          <p:cNvPr id="12" name="Google Shape;253;p37">
            <a:extLst>
              <a:ext uri="{FF2B5EF4-FFF2-40B4-BE49-F238E27FC236}">
                <a16:creationId xmlns:a16="http://schemas.microsoft.com/office/drawing/2014/main" id="{E3CF8D16-3A94-C496-641D-31BA1848B2E2}"/>
              </a:ext>
            </a:extLst>
          </p:cNvPr>
          <p:cNvSpPr txBox="1">
            <a:spLocks/>
          </p:cNvSpPr>
          <p:nvPr/>
        </p:nvSpPr>
        <p:spPr>
          <a:xfrm>
            <a:off x="337384" y="1021165"/>
            <a:ext cx="1246279" cy="3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dirty="0"/>
              <a:t>* Live demo</a:t>
            </a:r>
          </a:p>
        </p:txBody>
      </p:sp>
    </p:spTree>
    <p:extLst>
      <p:ext uri="{BB962C8B-B14F-4D97-AF65-F5344CB8AC3E}">
        <p14:creationId xmlns:p14="http://schemas.microsoft.com/office/powerpoint/2010/main" val="2781290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8"/>
          <p:cNvSpPr txBox="1">
            <a:spLocks noGrp="1"/>
          </p:cNvSpPr>
          <p:nvPr>
            <p:ph type="title"/>
          </p:nvPr>
        </p:nvSpPr>
        <p:spPr>
          <a:xfrm>
            <a:off x="2918550" y="3234238"/>
            <a:ext cx="33069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—SOMEONE FAMOUS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05755F-3FA8-3538-8B91-C4CE53A6EF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80" y="1016420"/>
            <a:ext cx="8451956" cy="3092991"/>
          </a:xfrm>
          <a:prstGeom prst="rect">
            <a:avLst/>
          </a:prstGeom>
        </p:spPr>
      </p:pic>
      <p:sp>
        <p:nvSpPr>
          <p:cNvPr id="6" name="Google Shape;271;p39">
            <a:extLst>
              <a:ext uri="{FF2B5EF4-FFF2-40B4-BE49-F238E27FC236}">
                <a16:creationId xmlns:a16="http://schemas.microsoft.com/office/drawing/2014/main" id="{1591BD2E-7F17-111A-70D0-6178C7A25EBC}"/>
              </a:ext>
            </a:extLst>
          </p:cNvPr>
          <p:cNvSpPr txBox="1">
            <a:spLocks/>
          </p:cNvSpPr>
          <p:nvPr/>
        </p:nvSpPr>
        <p:spPr>
          <a:xfrm>
            <a:off x="126450" y="220007"/>
            <a:ext cx="3200400" cy="6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1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M</a:t>
            </a:r>
            <a:r>
              <a:rPr lang="en-US" dirty="0"/>
              <a:t>o</a:t>
            </a:r>
            <a:r>
              <a:rPr lang="en" dirty="0"/>
              <a:t>rtality vs Poverty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63E0DEE2-6C95-4D49-E433-2F7DDDCBE8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Google Shape;276;p39">
            <a:extLst>
              <a:ext uri="{FF2B5EF4-FFF2-40B4-BE49-F238E27FC236}">
                <a16:creationId xmlns:a16="http://schemas.microsoft.com/office/drawing/2014/main" id="{32BD40BA-0F90-91CA-26C0-4C3B847F6ADF}"/>
              </a:ext>
            </a:extLst>
          </p:cNvPr>
          <p:cNvSpPr txBox="1">
            <a:spLocks/>
          </p:cNvSpPr>
          <p:nvPr/>
        </p:nvSpPr>
        <p:spPr>
          <a:xfrm>
            <a:off x="710360" y="4109972"/>
            <a:ext cx="7432333" cy="81408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No appreciable rise in death rate as poverty increases.  </a:t>
            </a:r>
          </a:p>
          <a:p>
            <a:pPr algn="ctr"/>
            <a:r>
              <a:rPr lang="en-US" dirty="0"/>
              <a:t>Why?  What other variables can we add to investigate further (</a:t>
            </a:r>
            <a:r>
              <a:rPr lang="en-US" dirty="0" err="1"/>
              <a:t>eg</a:t>
            </a:r>
            <a:r>
              <a:rPr lang="en-US" dirty="0"/>
              <a:t>, marriage as support network?  Public insurance availability as safety net?</a:t>
            </a:r>
          </a:p>
        </p:txBody>
      </p:sp>
      <p:sp>
        <p:nvSpPr>
          <p:cNvPr id="10" name="Google Shape;253;p37">
            <a:extLst>
              <a:ext uri="{FF2B5EF4-FFF2-40B4-BE49-F238E27FC236}">
                <a16:creationId xmlns:a16="http://schemas.microsoft.com/office/drawing/2014/main" id="{DEB2512A-F7A9-CBCB-9F80-94430FA79AD1}"/>
              </a:ext>
            </a:extLst>
          </p:cNvPr>
          <p:cNvSpPr txBox="1">
            <a:spLocks/>
          </p:cNvSpPr>
          <p:nvPr/>
        </p:nvSpPr>
        <p:spPr>
          <a:xfrm>
            <a:off x="7575841" y="1015859"/>
            <a:ext cx="1246279" cy="3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dirty="0"/>
              <a:t>* Live demo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ancer Healthcare Center by Slidesgo">
  <a:themeElements>
    <a:clrScheme name="Simple Light">
      <a:dk1>
        <a:srgbClr val="5A2B66"/>
      </a:dk1>
      <a:lt1>
        <a:srgbClr val="D9B8E0"/>
      </a:lt1>
      <a:dk2>
        <a:srgbClr val="FFFFFF"/>
      </a:dk2>
      <a:lt2>
        <a:srgbClr val="D9B8E0"/>
      </a:lt2>
      <a:accent1>
        <a:srgbClr val="5A2B66"/>
      </a:accent1>
      <a:accent2>
        <a:srgbClr val="A560B3"/>
      </a:accent2>
      <a:accent3>
        <a:srgbClr val="5A2B66"/>
      </a:accent3>
      <a:accent4>
        <a:srgbClr val="A57DD7"/>
      </a:accent4>
      <a:accent5>
        <a:srgbClr val="FAFAFA"/>
      </a:accent5>
      <a:accent6>
        <a:srgbClr val="ECECE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561</Words>
  <Application>Microsoft Office PowerPoint</Application>
  <PresentationFormat>On-screen Show (16:9)</PresentationFormat>
  <Paragraphs>78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Bebas Neue</vt:lpstr>
      <vt:lpstr>Poppins</vt:lpstr>
      <vt:lpstr>Roman</vt:lpstr>
      <vt:lpstr>Arial</vt:lpstr>
      <vt:lpstr>Cancer Healthcare Center by Slidesgo</vt:lpstr>
      <vt:lpstr>Cancer ANALYSIS Relationship of Socioeconomic Factors  and Health outcomes in US - 2015</vt:lpstr>
      <vt:lpstr>Table of contents</vt:lpstr>
      <vt:lpstr>recent data within 10 years</vt:lpstr>
      <vt:lpstr>Data Variables </vt:lpstr>
      <vt:lpstr>TOOLS USED  DATA ANALYSIS Internet search  - Kaggle, CDC, cancer.gov, census datasets Jupyter notebook  - 2 source csvs (social/health data, locations, &gt;3000 counties) Pandas   - Cleaning for missing values and illogical data (eg &gt;100 yrs) Python   - New csv with averages incidences per state (50 rows) Postgres   - 2 csvs into SQL Sqlalchemy  - Analysis goals Plotly         health vs income relationship (line) Vscode         cancer incidence vs location (scatterplot) Flask         impact of social variables on cancer diagnosis (radar) Leaflet         cancer incidence per location (map)  </vt:lpstr>
      <vt:lpstr>PowerPoint Presentation</vt:lpstr>
      <vt:lpstr>PowerPoint Presentation</vt:lpstr>
      <vt:lpstr>PowerPoint Presentation</vt:lpstr>
      <vt:lpstr>—SOMEONE FAMOUS</vt:lpstr>
      <vt:lpstr>Key Takeaways</vt:lpstr>
      <vt:lpstr>Lessons Learned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Cancer Health outcomes &amp; Socioeconomic Factors</dc:title>
  <cp:lastModifiedBy>Calogera McCormick</cp:lastModifiedBy>
  <cp:revision>3</cp:revision>
  <cp:lastPrinted>2023-04-21T01:07:59Z</cp:lastPrinted>
  <dcterms:modified xsi:type="dcterms:W3CDTF">2023-04-21T01:28:23Z</dcterms:modified>
</cp:coreProperties>
</file>